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3" r:id="rId1"/>
    <p:sldMasterId id="2147483694" r:id="rId2"/>
    <p:sldMasterId id="2147483695" r:id="rId3"/>
    <p:sldMasterId id="2147483696" r:id="rId4"/>
  </p:sldMasterIdLst>
  <p:notesMasterIdLst>
    <p:notesMasterId r:id="rId5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7" r:id="rId45"/>
    <p:sldId id="298" r:id="rId46"/>
    <p:sldId id="299" r:id="rId47"/>
    <p:sldId id="300" r:id="rId48"/>
    <p:sldId id="296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roup Project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5F729D-E2C6-4E9D-B83B-C67FF1A81BBF}">
  <a:tblStyle styleId="{A25F729D-E2C6-4E9D-B83B-C67FF1A81BBF}" styleName="Table_0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1EBFD0-655B-4B81-9659-64DC494EFF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59E655B-A935-4425-B870-777F8A7CE368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CF4"/>
          </a:solidFill>
        </a:fill>
      </a:tcStyle>
    </a:wholeTbl>
    <a:band1H>
      <a:tcTxStyle/>
      <a:tcStyle>
        <a:tcBdr/>
        <a:fill>
          <a:solidFill>
            <a:srgbClr val="F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8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86731471d_0_3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86731471d_0_3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86731471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86731471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86731471d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a86731471d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b191985cb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gb191985cb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b15f3bd6bc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b15f3bd6bc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a86731471d_0_3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a86731471d_0_3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b191985cb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gb191985cb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b191985cb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b191985cb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b191985cb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gb191985cb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b191985cb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b191985cb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86731471d_0_3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ga86731471d_0_3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86731471d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a86731471d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b191985cb9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gb191985cb9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a86731471d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how we resolved the challenges.</a:t>
            </a:r>
            <a:r>
              <a:rPr lang="en" b="1"/>
              <a:t> More time and focus on these (!!ATT) !!MVP slide</a:t>
            </a:r>
            <a:endParaRPr b="1"/>
          </a:p>
        </p:txBody>
      </p:sp>
      <p:sp>
        <p:nvSpPr>
          <p:cNvPr id="1127" name="Google Shape;1127;ga86731471d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b191985cb9_1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b191985cb9_1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b191985cb9_1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b191985cb9_1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b191985cb9_7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97" name="Google Shape;1197;gb191985cb9_7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a86731471d_0_2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known as unit testing, did for every version release of the project went through 103 builds.</a:t>
            </a:r>
            <a:endParaRPr/>
          </a:p>
        </p:txBody>
      </p:sp>
      <p:sp>
        <p:nvSpPr>
          <p:cNvPr id="1240" name="Google Shape;1240;ga86731471d_0_2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b191985cb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46" name="Google Shape;1246;gb191985cb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86731471d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ga86731471d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86731471d_0_2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ga86731471d_0_2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b15f3bd6bc_4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gb15f3bd6bc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86731471d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a86731471d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b15f3bd6bc_4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gb15f3bd6bc_4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b15f3bd6bc_4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gb15f3bd6bc_4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a86731471d_0_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ga86731471d_0_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b15f3bd6bc_4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gb15f3bd6bc_4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a86731471d_0_2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ga86731471d_0_2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86731471d_0_2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ga86731471d_0_2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b191985c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b191985c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b191985cb9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b191985cb9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a86731471d_0_2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 sz="1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Technology success - </a:t>
            </a:r>
            <a:endParaRPr sz="1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Understanding of python, Django, jQuery and all the other technologies used.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Features success-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Implementing all the features initially defined by the team.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 sz="1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Team success- </a:t>
            </a:r>
            <a:endParaRPr sz="1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Working well together, adhering to timelines, and harmonious interaction between the team members.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Char char="●"/>
            </a:pPr>
            <a:r>
              <a:rPr lang="en" sz="1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Users success- </a:t>
            </a:r>
            <a:endParaRPr sz="1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Good user interaction with the application, ease of access, interactive and attractive user interface, and total control on personal data stored in the application at any point of time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12" name="Google Shape;1612;ga86731471d_0_2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a86731471d_0_3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ga86731471d_0_3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b191985cb9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Aim to provide a reliable platform for users to track their health on the go.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5900" lvl="0" indent="-2159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users should be able to self diagnose and manage their symptoms until they can get professional heath.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5900" lvl="0" indent="-2159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 provide the users a list of doctors whom they can contact if they need to. 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5900" lvl="0" indent="-2159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Aim to build  a community where no one must worry about being alone in times of need.</a:t>
            </a:r>
            <a:endParaRPr sz="1400"/>
          </a:p>
        </p:txBody>
      </p:sp>
      <p:sp>
        <p:nvSpPr>
          <p:cNvPr id="600" name="Google Shape;600;gb191985cb9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b191985cb9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b191985cb9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b191985cb9_1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gb191985cb9_1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b191985cb9_1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gb191985cb9_1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b191985cb9_1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gb191985cb9_1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b191985cb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5" name="Google Shape;1645;gb191985cb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86731471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a86731471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a86731471d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a86731471d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b15f3bd6bc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b15f3bd6bc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86731471d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a86731471d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86731471d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needs to change, the alst point</a:t>
            </a:r>
            <a:endParaRPr/>
          </a:p>
        </p:txBody>
      </p:sp>
      <p:sp>
        <p:nvSpPr>
          <p:cNvPr id="755" name="Google Shape;755;ga86731471d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54" name="Google Shape;54;p1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  <a:defRPr sz="4500" b="1" cap="none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73" name="Google Shape;73;p1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8" name="Google Shape;7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86" name="Google Shape;86;p1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1" name="Google Shape;9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98" name="Google Shape;98;p17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99" name="Google Shape;99;p1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4" name="Google Shape;104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12" name="Google Shape;112;p18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113" name="Google Shape;113;p1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18" name="Google Shape;11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129" name="Google Shape;129;p1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34" name="Google Shape;13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20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141" name="Google Shape;141;p2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46" name="Google Shape;14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1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152" name="Google Shape;152;p2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57" name="Google Shape;157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grpSp>
        <p:nvGrpSpPr>
          <p:cNvPr id="165" name="Google Shape;165;p22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166" name="Google Shape;166;p22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71" name="Google Shape;17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180" name="Google Shape;180;p2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85" name="Google Shape;185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193" name="Google Shape;193;p2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98" name="Google Shape;198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05" name="Google Shape;205;p25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206" name="Google Shape;206;p2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11" name="Google Shape;211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  <a:defRPr sz="4500" b="1" cap="none"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225" name="Google Shape;225;p2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30" name="Google Shape;23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37" name="Google Shape;237;p28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238" name="Google Shape;238;p2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43" name="Google Shape;24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250" name="Google Shape;250;p29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251" name="Google Shape;251;p2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56" name="Google Shape;256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64" name="Google Shape;264;p30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265" name="Google Shape;265;p3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70" name="Google Shape;270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280" name="Google Shape;280;p31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281" name="Google Shape;281;p3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86" name="Google Shape;286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32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293" name="Google Shape;293;p32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98" name="Google Shape;298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3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304" name="Google Shape;304;p3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grpSp>
        <p:nvGrpSpPr>
          <p:cNvPr id="317" name="Google Shape;317;p34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318" name="Google Shape;318;p3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23" name="Google Shape;323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4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grpSp>
        <p:nvGrpSpPr>
          <p:cNvPr id="331" name="Google Shape;331;p35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332" name="Google Shape;332;p3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37" name="Google Shape;337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344" name="Google Shape;344;p36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345" name="Google Shape;345;p3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50" name="Google Shape;350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357" name="Google Shape;357;p37"/>
          <p:cNvGrpSpPr/>
          <p:nvPr/>
        </p:nvGrpSpPr>
        <p:grpSpPr>
          <a:xfrm>
            <a:off x="8249343" y="4490152"/>
            <a:ext cx="790828" cy="352257"/>
            <a:chOff x="9841624" y="4115729"/>
            <a:chExt cx="602169" cy="268223"/>
          </a:xfrm>
        </p:grpSpPr>
        <p:sp>
          <p:nvSpPr>
            <p:cNvPr id="358" name="Google Shape;358;p3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63" name="Google Shape;36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  <a:defRPr sz="4500" b="1" cap="none"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/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376" name="Google Shape;376;p39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377" name="Google Shape;377;p3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82" name="Google Shape;382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389" name="Google Shape;389;p40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390" name="Google Shape;390;p4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95" name="Google Shape;39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0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402" name="Google Shape;402;p41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403" name="Google Shape;403;p4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08" name="Google Shape;408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4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416" name="Google Shape;416;p42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417" name="Google Shape;417;p42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22" name="Google Shape;42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432" name="Google Shape;432;p43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433" name="Google Shape;433;p4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38" name="Google Shape;43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43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44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445" name="Google Shape;445;p4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50" name="Google Shape;450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44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45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456" name="Google Shape;456;p4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61" name="Google Shape;461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4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68" name="Google Shape;468;p4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470" name="Google Shape;470;p4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75" name="Google Shape;475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4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82" name="Google Shape;482;p4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grpSp>
        <p:nvGrpSpPr>
          <p:cNvPr id="483" name="Google Shape;483;p47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484" name="Google Shape;484;p4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89" name="Google Shape;489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47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496" name="Google Shape;496;p48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497" name="Google Shape;497;p4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" name="Google Shape;498;p4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" name="Google Shape;499;p4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" name="Google Shape;500;p4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" name="Google Shape;501;p4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02" name="Google Shape;502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48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49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509" name="Google Shape;509;p49"/>
          <p:cNvGrpSpPr/>
          <p:nvPr/>
        </p:nvGrpSpPr>
        <p:grpSpPr>
          <a:xfrm>
            <a:off x="8249339" y="4490152"/>
            <a:ext cx="790828" cy="352257"/>
            <a:chOff x="9841624" y="4115729"/>
            <a:chExt cx="602169" cy="268223"/>
          </a:xfrm>
        </p:grpSpPr>
        <p:sp>
          <p:nvSpPr>
            <p:cNvPr id="510" name="Google Shape;510;p49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15" name="Google Shape;515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49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  <a:defRPr sz="3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  <a:defRPr sz="3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  <a:defRPr sz="3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69" name="Google Shape;369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70" name="Google Shape;370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05978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slide" Target="slide3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TI.2008.458844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1125451.112569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oupProjectSem3/Haley/tree/master/Documentation/Final%20Demo" TargetMode="Externa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24" name="Google Shape;524;p50"/>
          <p:cNvGrpSpPr/>
          <p:nvPr/>
        </p:nvGrpSpPr>
        <p:grpSpPr>
          <a:xfrm>
            <a:off x="0" y="182518"/>
            <a:ext cx="1396391" cy="538136"/>
            <a:chOff x="0" y="604259"/>
            <a:chExt cx="1861854" cy="717514"/>
          </a:xfrm>
        </p:grpSpPr>
        <p:sp>
          <p:nvSpPr>
            <p:cNvPr id="525" name="Google Shape;525;p50"/>
            <p:cNvSpPr/>
            <p:nvPr/>
          </p:nvSpPr>
          <p:spPr>
            <a:xfrm>
              <a:off x="0" y="604259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0" y="1043994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527" name="Google Shape;527;p50"/>
          <p:cNvGrpSpPr/>
          <p:nvPr/>
        </p:nvGrpSpPr>
        <p:grpSpPr>
          <a:xfrm>
            <a:off x="0" y="182518"/>
            <a:ext cx="1396391" cy="538136"/>
            <a:chOff x="0" y="604259"/>
            <a:chExt cx="1861854" cy="717514"/>
          </a:xfrm>
        </p:grpSpPr>
        <p:sp>
          <p:nvSpPr>
            <p:cNvPr id="528" name="Google Shape;528;p50"/>
            <p:cNvSpPr/>
            <p:nvPr/>
          </p:nvSpPr>
          <p:spPr>
            <a:xfrm>
              <a:off x="0" y="604259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0" y="1043994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530" name="Google Shape;530;p50"/>
          <p:cNvGrpSpPr/>
          <p:nvPr/>
        </p:nvGrpSpPr>
        <p:grpSpPr>
          <a:xfrm>
            <a:off x="415546" y="892166"/>
            <a:ext cx="3724494" cy="3543388"/>
            <a:chOff x="1674895" y="1345036"/>
            <a:chExt cx="5428500" cy="4210800"/>
          </a:xfrm>
        </p:grpSpPr>
        <p:sp>
          <p:nvSpPr>
            <p:cNvPr id="531" name="Google Shape;531;p5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33" name="Google Shape;533;p50"/>
          <p:cNvSpPr/>
          <p:nvPr/>
        </p:nvSpPr>
        <p:spPr>
          <a:xfrm>
            <a:off x="415529" y="805336"/>
            <a:ext cx="3645300" cy="3545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4" name="Google Shape;534;p50"/>
          <p:cNvSpPr/>
          <p:nvPr/>
        </p:nvSpPr>
        <p:spPr>
          <a:xfrm rot="10800000" flipH="1">
            <a:off x="8092589" y="4292"/>
            <a:ext cx="1046937" cy="1004485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5" name="Google Shape;535;p50"/>
          <p:cNvSpPr/>
          <p:nvPr/>
        </p:nvSpPr>
        <p:spPr>
          <a:xfrm rot="10800000" flipH="1">
            <a:off x="8093752" y="-353327"/>
            <a:ext cx="1046937" cy="1004485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6" name="Google Shape;536;p50"/>
          <p:cNvSpPr/>
          <p:nvPr/>
        </p:nvSpPr>
        <p:spPr>
          <a:xfrm>
            <a:off x="307817" y="3443240"/>
            <a:ext cx="239700" cy="23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37" name="Google Shape;537;p50"/>
          <p:cNvGrpSpPr/>
          <p:nvPr/>
        </p:nvGrpSpPr>
        <p:grpSpPr>
          <a:xfrm>
            <a:off x="7877588" y="4350991"/>
            <a:ext cx="790828" cy="352257"/>
            <a:chOff x="9841624" y="4115729"/>
            <a:chExt cx="602169" cy="268223"/>
          </a:xfrm>
        </p:grpSpPr>
        <p:sp>
          <p:nvSpPr>
            <p:cNvPr id="538" name="Google Shape;538;p5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543" name="Google Shape;5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25" y="805325"/>
            <a:ext cx="3645300" cy="354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225" y="1213525"/>
            <a:ext cx="4237474" cy="26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600" y="1213525"/>
            <a:ext cx="2296700" cy="26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0"/>
          <p:cNvSpPr/>
          <p:nvPr/>
        </p:nvSpPr>
        <p:spPr>
          <a:xfrm>
            <a:off x="307817" y="3443240"/>
            <a:ext cx="239700" cy="2397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2" name="Google Shape;802;p59"/>
          <p:cNvGraphicFramePr/>
          <p:nvPr/>
        </p:nvGraphicFramePr>
        <p:xfrm>
          <a:off x="1838150" y="1261325"/>
          <a:ext cx="7122550" cy="2986795"/>
        </p:xfrm>
        <a:graphic>
          <a:graphicData uri="http://schemas.openxmlformats.org/drawingml/2006/table">
            <a:tbl>
              <a:tblPr>
                <a:noFill/>
                <a:tableStyleId>{FA1EBFD0-655B-4B81-9659-64DC494EFF47}</a:tableStyleId>
              </a:tblPr>
              <a:tblGrid>
                <a:gridCol w="356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CDF7E0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Breakthrough Innovation</a:t>
                      </a:r>
                      <a:endParaRPr sz="2000" b="1">
                        <a:highlight>
                          <a:srgbClr val="CDF7E0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Building a community around a health monitoring app.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CDF7E0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Sustaining Innovation</a:t>
                      </a:r>
                      <a:endParaRPr sz="1800" b="1">
                        <a:highlight>
                          <a:srgbClr val="CDF7E0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Creating a health assessment app for the current Irish market.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0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CDF7E0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Basic Research</a:t>
                      </a:r>
                      <a:endParaRPr sz="1800" b="1">
                        <a:highlight>
                          <a:srgbClr val="CDF7E0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Considering common systems as a source of a pandemic.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highlight>
                            <a:srgbClr val="CDF7E0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Disruptive Innovation</a:t>
                      </a:r>
                      <a:endParaRPr sz="1800" b="1">
                        <a:highlight>
                          <a:srgbClr val="CDF7E0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Protecting users from misleading diagnosis usually is driven by SEO focused websites.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03" name="Google Shape;803;p59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CDF7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9"/>
          <p:cNvSpPr/>
          <p:nvPr/>
        </p:nvSpPr>
        <p:spPr>
          <a:xfrm>
            <a:off x="0" y="600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5" name="Google Shape;805;p59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6" name="Google Shape;806;p59"/>
          <p:cNvSpPr txBox="1"/>
          <p:nvPr/>
        </p:nvSpPr>
        <p:spPr>
          <a:xfrm>
            <a:off x="3245625" y="170225"/>
            <a:ext cx="44835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venir"/>
                <a:ea typeface="Avenir"/>
                <a:cs typeface="Avenir"/>
                <a:sym typeface="Avenir"/>
              </a:rPr>
              <a:t>Innovation Matrix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7" name="Google Shape;807;p59"/>
          <p:cNvSpPr txBox="1"/>
          <p:nvPr/>
        </p:nvSpPr>
        <p:spPr>
          <a:xfrm rot="-5400000">
            <a:off x="-792975" y="2303825"/>
            <a:ext cx="3465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Avenir"/>
                <a:ea typeface="Avenir"/>
                <a:cs typeface="Avenir"/>
                <a:sym typeface="Avenir"/>
              </a:rPr>
              <a:t>Problem Definition</a:t>
            </a:r>
            <a:endParaRPr sz="2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8" name="Google Shape;808;p59"/>
          <p:cNvSpPr txBox="1"/>
          <p:nvPr/>
        </p:nvSpPr>
        <p:spPr>
          <a:xfrm>
            <a:off x="3550425" y="4437425"/>
            <a:ext cx="3465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Avenir"/>
                <a:ea typeface="Avenir"/>
                <a:cs typeface="Avenir"/>
                <a:sym typeface="Avenir"/>
              </a:rPr>
              <a:t>Domain Definition</a:t>
            </a:r>
            <a:endParaRPr sz="2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9" name="Google Shape;809;p59"/>
          <p:cNvSpPr txBox="1"/>
          <p:nvPr/>
        </p:nvSpPr>
        <p:spPr>
          <a:xfrm rot="-5400000">
            <a:off x="-183375" y="398825"/>
            <a:ext cx="3465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Well Defined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0" name="Google Shape;810;p59"/>
          <p:cNvSpPr txBox="1"/>
          <p:nvPr/>
        </p:nvSpPr>
        <p:spPr>
          <a:xfrm rot="-5400000">
            <a:off x="-183375" y="2227625"/>
            <a:ext cx="3465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Not Well Defined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1" name="Google Shape;811;p59"/>
          <p:cNvSpPr txBox="1"/>
          <p:nvPr/>
        </p:nvSpPr>
        <p:spPr>
          <a:xfrm>
            <a:off x="1950225" y="4285025"/>
            <a:ext cx="3465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Not Well Defined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2" name="Google Shape;812;p59"/>
          <p:cNvSpPr txBox="1"/>
          <p:nvPr/>
        </p:nvSpPr>
        <p:spPr>
          <a:xfrm>
            <a:off x="5531625" y="4285025"/>
            <a:ext cx="3465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 Well Defined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18" name="Google Shape;818;p60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819" name="Google Shape;819;p6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0" name="Google Shape;820;p6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21" name="Google Shape;821;p60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2" name="Google Shape;822;p60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Technical Solution</a:t>
            </a:r>
            <a:endParaRPr/>
          </a:p>
        </p:txBody>
      </p:sp>
      <p:grpSp>
        <p:nvGrpSpPr>
          <p:cNvPr id="823" name="Google Shape;823;p60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824" name="Google Shape;824;p60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5" name="Google Shape;825;p60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6" name="Google Shape;826;p60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7" name="Google Shape;827;p60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8" name="Google Shape;828;p60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9" name="Google Shape;829;p60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0" name="Google Shape;830;p60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1" name="Google Shape;831;p60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2" name="Google Shape;832;p60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3" name="Google Shape;833;p60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4" name="Google Shape;834;p60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5" name="Google Shape;835;p60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6" name="Google Shape;836;p60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837" name="Google Shape;837;p60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838" name="Google Shape;838;p60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9" name="Google Shape;839;p60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0" name="Google Shape;840;p60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1" name="Google Shape;841;p60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2" name="Google Shape;842;p60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3" name="Google Shape;843;p60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4" name="Google Shape;844;p60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5" name="Google Shape;845;p60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6" name="Google Shape;846;p60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7" name="Google Shape;847;p60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8" name="Google Shape;848;p60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9" name="Google Shape;849;p60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0" name="Google Shape;850;p60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51" name="Google Shape;851;p60"/>
          <p:cNvSpPr txBox="1"/>
          <p:nvPr/>
        </p:nvSpPr>
        <p:spPr>
          <a:xfrm>
            <a:off x="3510459" y="562669"/>
            <a:ext cx="3731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Functional Requirements</a:t>
            </a:r>
            <a:endParaRPr sz="1100"/>
          </a:p>
        </p:txBody>
      </p:sp>
      <p:pic>
        <p:nvPicPr>
          <p:cNvPr id="852" name="Google Shape;852;p60" descr="Avinash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6584" y="923287"/>
            <a:ext cx="5127900" cy="3411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3" name="Google Shape;853;p60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4" name="Google Shape;854;p60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5" name="Google Shape;855;p60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56" name="Google Shape;8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800" y="2463975"/>
            <a:ext cx="467475" cy="4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62" name="Google Shape;862;p61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863" name="Google Shape;863;p61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4" name="Google Shape;864;p61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65" name="Google Shape;865;p61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6" name="Google Shape;866;p61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Technical Solution</a:t>
            </a:r>
            <a:endParaRPr/>
          </a:p>
        </p:txBody>
      </p:sp>
      <p:grpSp>
        <p:nvGrpSpPr>
          <p:cNvPr id="867" name="Google Shape;867;p61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868" name="Google Shape;868;p61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9" name="Google Shape;869;p61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1" name="Google Shape;871;p61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2" name="Google Shape;872;p61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3" name="Google Shape;873;p61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4" name="Google Shape;874;p61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5" name="Google Shape;875;p61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6" name="Google Shape;876;p61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7" name="Google Shape;877;p61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8" name="Google Shape;878;p61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9" name="Google Shape;879;p61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0" name="Google Shape;880;p61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881" name="Google Shape;881;p61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882" name="Google Shape;882;p61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3" name="Google Shape;883;p61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4" name="Google Shape;884;p61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5" name="Google Shape;885;p61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6" name="Google Shape;886;p61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7" name="Google Shape;887;p61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8" name="Google Shape;888;p61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9" name="Google Shape;889;p61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0" name="Google Shape;890;p61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1" name="Google Shape;891;p61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2" name="Google Shape;892;p61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3" name="Google Shape;893;p61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4" name="Google Shape;894;p61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95" name="Google Shape;895;p61"/>
          <p:cNvSpPr txBox="1"/>
          <p:nvPr/>
        </p:nvSpPr>
        <p:spPr>
          <a:xfrm>
            <a:off x="3510459" y="562669"/>
            <a:ext cx="3731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Non-Functional Requirements</a:t>
            </a:r>
            <a:endParaRPr sz="1100"/>
          </a:p>
        </p:txBody>
      </p:sp>
      <p:sp>
        <p:nvSpPr>
          <p:cNvPr id="896" name="Google Shape;896;p61"/>
          <p:cNvSpPr txBox="1"/>
          <p:nvPr/>
        </p:nvSpPr>
        <p:spPr>
          <a:xfrm>
            <a:off x="370450" y="3711575"/>
            <a:ext cx="25434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97" name="Google Shape;8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450" y="104436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043" y="2804251"/>
            <a:ext cx="2083374" cy="19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1"/>
          <p:cNvPicPr preferRelativeResize="0"/>
          <p:nvPr/>
        </p:nvPicPr>
        <p:blipFill rotWithShape="1">
          <a:blip r:embed="rId5">
            <a:alphaModFix/>
          </a:blip>
          <a:srcRect b="6314"/>
          <a:stretch/>
        </p:blipFill>
        <p:spPr>
          <a:xfrm>
            <a:off x="6063600" y="3146025"/>
            <a:ext cx="25336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1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1" name="Google Shape;901;p61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2" name="Google Shape;902;p61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03" name="Google Shape;90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83947">
            <a:off x="6805801" y="1325713"/>
            <a:ext cx="2083375" cy="951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Technology Stack </a:t>
            </a:r>
            <a:endParaRPr/>
          </a:p>
        </p:txBody>
      </p:sp>
      <p:sp>
        <p:nvSpPr>
          <p:cNvPr id="909" name="Google Shape;909;p62"/>
          <p:cNvSpPr txBox="1"/>
          <p:nvPr/>
        </p:nvSpPr>
        <p:spPr>
          <a:xfrm>
            <a:off x="427450" y="4523725"/>
            <a:ext cx="64758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10" name="Google Shape;9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76500"/>
            <a:ext cx="1297975" cy="11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25" y="3131750"/>
            <a:ext cx="5638361" cy="159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850" y="3392275"/>
            <a:ext cx="1467176" cy="146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5075" y="1205175"/>
            <a:ext cx="3330230" cy="18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5729" y="1652710"/>
            <a:ext cx="1377550" cy="11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8500" y="1652700"/>
            <a:ext cx="1169000" cy="11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62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7" name="Google Shape;917;p62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8" name="Google Shape;918;p62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62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925" name="Google Shape;925;p63"/>
          <p:cNvSpPr txBox="1"/>
          <p:nvPr/>
        </p:nvSpPr>
        <p:spPr>
          <a:xfrm>
            <a:off x="427450" y="4523725"/>
            <a:ext cx="64758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6" name="Google Shape;926;p63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7" name="Google Shape;927;p63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8" name="Google Shape;928;p63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63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0" name="Google Shape;9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7" y="1180122"/>
            <a:ext cx="1396400" cy="126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775" y="3053750"/>
            <a:ext cx="1598250" cy="15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775" y="945613"/>
            <a:ext cx="3207726" cy="18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700" y="3053750"/>
            <a:ext cx="1674450" cy="1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5137" y="2933444"/>
            <a:ext cx="1674425" cy="196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4475" y="1180125"/>
            <a:ext cx="2043225" cy="136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82650" y="1062075"/>
            <a:ext cx="1689972" cy="15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64"/>
          <p:cNvGrpSpPr/>
          <p:nvPr/>
        </p:nvGrpSpPr>
        <p:grpSpPr>
          <a:xfrm>
            <a:off x="8249340" y="4490152"/>
            <a:ext cx="790828" cy="352257"/>
            <a:chOff x="9841624" y="4115729"/>
            <a:chExt cx="602169" cy="268223"/>
          </a:xfrm>
        </p:grpSpPr>
        <p:sp>
          <p:nvSpPr>
            <p:cNvPr id="942" name="Google Shape;942;p6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3" name="Google Shape;943;p6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5" name="Google Shape;945;p6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46" name="Google Shape;946;p6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47" name="Google Shape;947;p64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8" name="Google Shape;948;p64"/>
          <p:cNvSpPr/>
          <p:nvPr/>
        </p:nvSpPr>
        <p:spPr>
          <a:xfrm>
            <a:off x="0" y="-393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49" name="Google Shape;949;p64"/>
          <p:cNvGrpSpPr/>
          <p:nvPr/>
        </p:nvGrpSpPr>
        <p:grpSpPr>
          <a:xfrm>
            <a:off x="4861179" y="504841"/>
            <a:ext cx="3625152" cy="4262593"/>
            <a:chOff x="1674895" y="1345036"/>
            <a:chExt cx="5428500" cy="4210800"/>
          </a:xfrm>
        </p:grpSpPr>
        <p:sp>
          <p:nvSpPr>
            <p:cNvPr id="950" name="Google Shape;950;p64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52" name="Google Shape;952;p64"/>
          <p:cNvSpPr/>
          <p:nvPr/>
        </p:nvSpPr>
        <p:spPr>
          <a:xfrm>
            <a:off x="4762692" y="447617"/>
            <a:ext cx="3625500" cy="424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53" name="Google Shape;953;p64"/>
          <p:cNvGrpSpPr/>
          <p:nvPr/>
        </p:nvGrpSpPr>
        <p:grpSpPr>
          <a:xfrm>
            <a:off x="4097228" y="869572"/>
            <a:ext cx="790828" cy="352257"/>
            <a:chOff x="9841624" y="4115729"/>
            <a:chExt cx="602169" cy="268223"/>
          </a:xfrm>
        </p:grpSpPr>
        <p:sp>
          <p:nvSpPr>
            <p:cNvPr id="954" name="Google Shape;954;p6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6" name="Google Shape;956;p64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59" name="Google Shape;959;p64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0" name="Google Shape;960;p64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61" name="Google Shape;961;p64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962" name="Google Shape;962;p64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64" name="Google Shape;964;p64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Avenir"/>
                <a:ea typeface="Avenir"/>
                <a:cs typeface="Avenir"/>
                <a:sym typeface="Avenir"/>
              </a:rPr>
              <a:t>Data</a:t>
            </a:r>
            <a:endParaRPr sz="3300"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65" name="Google Shape;9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875" y="504850"/>
            <a:ext cx="3484075" cy="41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64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7" name="Google Shape;967;p64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8" name="Google Shape;968;p64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9" name="Google Shape;969;p64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70" name="Google Shape;970;p64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65"/>
          <p:cNvGrpSpPr/>
          <p:nvPr/>
        </p:nvGrpSpPr>
        <p:grpSpPr>
          <a:xfrm>
            <a:off x="8249340" y="4490152"/>
            <a:ext cx="790828" cy="352257"/>
            <a:chOff x="9841624" y="4115729"/>
            <a:chExt cx="602169" cy="268223"/>
          </a:xfrm>
        </p:grpSpPr>
        <p:sp>
          <p:nvSpPr>
            <p:cNvPr id="976" name="Google Shape;976;p6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7" name="Google Shape;977;p6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8" name="Google Shape;978;p6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79" name="Google Shape;979;p6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0" name="Google Shape;980;p6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81" name="Google Shape;981;p65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2" name="Google Shape;982;p65"/>
          <p:cNvSpPr/>
          <p:nvPr/>
        </p:nvSpPr>
        <p:spPr>
          <a:xfrm>
            <a:off x="0" y="-393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3" name="Google Shape;983;p65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4" name="Google Shape;984;p65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85" name="Google Shape;985;p65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986" name="Google Shape;986;p65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7" name="Google Shape;987;p65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88" name="Google Shape;988;p65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Avenir"/>
                <a:ea typeface="Avenir"/>
                <a:cs typeface="Avenir"/>
                <a:sym typeface="Avenir"/>
              </a:rPr>
              <a:t>CRISP-DM</a:t>
            </a:r>
            <a:endParaRPr sz="3300"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89" name="Google Shape;9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125" y="77025"/>
            <a:ext cx="4972050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5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1" name="Google Shape;991;p65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2" name="Google Shape;992;p65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Data Collection</a:t>
            </a:r>
            <a:endParaRPr/>
          </a:p>
        </p:txBody>
      </p:sp>
      <p:grpSp>
        <p:nvGrpSpPr>
          <p:cNvPr id="998" name="Google Shape;998;p66"/>
          <p:cNvGrpSpPr/>
          <p:nvPr/>
        </p:nvGrpSpPr>
        <p:grpSpPr>
          <a:xfrm>
            <a:off x="4651599" y="1063647"/>
            <a:ext cx="4279400" cy="3923703"/>
            <a:chOff x="4651599" y="1063647"/>
            <a:chExt cx="4279400" cy="3923703"/>
          </a:xfrm>
        </p:grpSpPr>
        <p:pic>
          <p:nvPicPr>
            <p:cNvPr id="999" name="Google Shape;999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66300" y="1063647"/>
              <a:ext cx="1096750" cy="109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0225" y="1097298"/>
              <a:ext cx="1037300" cy="97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51599" y="2306638"/>
              <a:ext cx="1674475" cy="1138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73276" y="3590950"/>
              <a:ext cx="1396400" cy="139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63050" y="3590950"/>
              <a:ext cx="1261125" cy="126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6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12850" y="2429801"/>
              <a:ext cx="937699" cy="80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6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56524" y="2214575"/>
              <a:ext cx="1674475" cy="113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6" name="Google Shape;1006;p66"/>
          <p:cNvGrpSpPr/>
          <p:nvPr/>
        </p:nvGrpSpPr>
        <p:grpSpPr>
          <a:xfrm>
            <a:off x="304800" y="1104549"/>
            <a:ext cx="4040550" cy="3884100"/>
            <a:chOff x="152400" y="1104549"/>
            <a:chExt cx="4040550" cy="3884100"/>
          </a:xfrm>
        </p:grpSpPr>
        <p:pic>
          <p:nvPicPr>
            <p:cNvPr id="1007" name="Google Shape;1007;p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2400" y="1104550"/>
              <a:ext cx="1178476" cy="1178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6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90725" y="1104549"/>
              <a:ext cx="1178475" cy="117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6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52400" y="2435425"/>
              <a:ext cx="1674464" cy="93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0" name="Google Shape;1010;p6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06125" y="3807550"/>
              <a:ext cx="3657600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6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22597" y="2273709"/>
              <a:ext cx="1396400" cy="1261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6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096200" y="1145413"/>
              <a:ext cx="1096750" cy="1096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Data Synthesizing</a:t>
            </a:r>
            <a:endParaRPr/>
          </a:p>
        </p:txBody>
      </p:sp>
      <p:pic>
        <p:nvPicPr>
          <p:cNvPr id="1018" name="Google Shape;10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50" y="1095650"/>
            <a:ext cx="2014176" cy="15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7"/>
          <p:cNvPicPr preferRelativeResize="0"/>
          <p:nvPr/>
        </p:nvPicPr>
        <p:blipFill rotWithShape="1">
          <a:blip r:embed="rId4">
            <a:alphaModFix/>
          </a:blip>
          <a:srcRect b="6664"/>
          <a:stretch/>
        </p:blipFill>
        <p:spPr>
          <a:xfrm>
            <a:off x="3052050" y="1104550"/>
            <a:ext cx="1526700" cy="14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67"/>
          <p:cNvSpPr txBox="1"/>
          <p:nvPr/>
        </p:nvSpPr>
        <p:spPr>
          <a:xfrm>
            <a:off x="546525" y="2766475"/>
            <a:ext cx="2014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venir"/>
                <a:ea typeface="Avenir"/>
                <a:cs typeface="Avenir"/>
                <a:sym typeface="Avenir"/>
              </a:rPr>
              <a:t>Step 1- Data Cleaning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1" name="Google Shape;1021;p67"/>
          <p:cNvSpPr txBox="1"/>
          <p:nvPr/>
        </p:nvSpPr>
        <p:spPr>
          <a:xfrm>
            <a:off x="2790200" y="2766475"/>
            <a:ext cx="2014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venir"/>
                <a:ea typeface="Avenir"/>
                <a:cs typeface="Avenir"/>
                <a:sym typeface="Avenir"/>
              </a:rPr>
              <a:t>Step 2- Information Extraction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22" name="Google Shape;1022;p67"/>
          <p:cNvSpPr txBox="1"/>
          <p:nvPr/>
        </p:nvSpPr>
        <p:spPr>
          <a:xfrm>
            <a:off x="7430750" y="2719613"/>
            <a:ext cx="2014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venir"/>
                <a:ea typeface="Avenir"/>
                <a:cs typeface="Avenir"/>
                <a:sym typeface="Avenir"/>
              </a:rPr>
              <a:t>Step 4- Synthesize Data using java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23" name="Google Shape;102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2350" y="1466075"/>
            <a:ext cx="894750" cy="9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7"/>
          <p:cNvPicPr preferRelativeResize="0"/>
          <p:nvPr/>
        </p:nvPicPr>
        <p:blipFill rotWithShape="1">
          <a:blip r:embed="rId6">
            <a:alphaModFix/>
          </a:blip>
          <a:srcRect b="8340"/>
          <a:stretch/>
        </p:blipFill>
        <p:spPr>
          <a:xfrm>
            <a:off x="5256525" y="1214175"/>
            <a:ext cx="1609100" cy="13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7"/>
          <p:cNvSpPr txBox="1"/>
          <p:nvPr/>
        </p:nvSpPr>
        <p:spPr>
          <a:xfrm>
            <a:off x="5187950" y="2757575"/>
            <a:ext cx="26196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venir"/>
                <a:ea typeface="Avenir"/>
                <a:cs typeface="Avenir"/>
                <a:sym typeface="Avenir"/>
              </a:rPr>
              <a:t>Step 3- Research on synthesizing techniques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26" name="Google Shape;1026;p67"/>
          <p:cNvCxnSpPr>
            <a:stCxn id="1018" idx="3"/>
            <a:endCxn id="1019" idx="1"/>
          </p:cNvCxnSpPr>
          <p:nvPr/>
        </p:nvCxnSpPr>
        <p:spPr>
          <a:xfrm rot="10800000" flipH="1">
            <a:off x="2426426" y="1838163"/>
            <a:ext cx="625500" cy="45900"/>
          </a:xfrm>
          <a:prstGeom prst="straightConnector1">
            <a:avLst/>
          </a:prstGeom>
          <a:noFill/>
          <a:ln w="28575" cap="flat" cmpd="sng">
            <a:solidFill>
              <a:srgbClr val="CDF7E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7" name="Google Shape;1027;p67"/>
          <p:cNvCxnSpPr>
            <a:stCxn id="1019" idx="3"/>
            <a:endCxn id="1024" idx="1"/>
          </p:cNvCxnSpPr>
          <p:nvPr/>
        </p:nvCxnSpPr>
        <p:spPr>
          <a:xfrm>
            <a:off x="4578750" y="1838150"/>
            <a:ext cx="677700" cy="54900"/>
          </a:xfrm>
          <a:prstGeom prst="straightConnector1">
            <a:avLst/>
          </a:prstGeom>
          <a:noFill/>
          <a:ln w="28575" cap="flat" cmpd="sng">
            <a:solidFill>
              <a:srgbClr val="CDF7E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8" name="Google Shape;1028;p67"/>
          <p:cNvCxnSpPr>
            <a:stCxn id="1024" idx="3"/>
            <a:endCxn id="1023" idx="1"/>
          </p:cNvCxnSpPr>
          <p:nvPr/>
        </p:nvCxnSpPr>
        <p:spPr>
          <a:xfrm>
            <a:off x="6865625" y="1892963"/>
            <a:ext cx="826800" cy="49200"/>
          </a:xfrm>
          <a:prstGeom prst="straightConnector1">
            <a:avLst/>
          </a:prstGeom>
          <a:noFill/>
          <a:ln w="28575" cap="flat" cmpd="sng">
            <a:solidFill>
              <a:srgbClr val="CDF7E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034" name="Google Shape;1034;p68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1035" name="Google Shape;1035;p68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6" name="Google Shape;1036;p68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37" name="Google Shape;1037;p68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Proposed Model</a:t>
            </a:r>
            <a:endParaRPr/>
          </a:p>
        </p:txBody>
      </p:sp>
      <p:grpSp>
        <p:nvGrpSpPr>
          <p:cNvPr id="1039" name="Google Shape;1039;p68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040" name="Google Shape;1040;p68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1" name="Google Shape;1041;p68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2" name="Google Shape;1042;p68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3" name="Google Shape;1043;p68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4" name="Google Shape;1044;p68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5" name="Google Shape;1045;p68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6" name="Google Shape;1046;p68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7" name="Google Shape;1047;p68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8" name="Google Shape;1048;p68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49" name="Google Shape;1049;p68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0" name="Google Shape;1050;p68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1" name="Google Shape;1051;p68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2" name="Google Shape;1052;p68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053" name="Google Shape;1053;p68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054" name="Google Shape;1054;p68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5" name="Google Shape;1055;p68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6" name="Google Shape;1056;p68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7" name="Google Shape;1057;p68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8" name="Google Shape;1058;p68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59" name="Google Shape;1059;p68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0" name="Google Shape;1060;p68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1" name="Google Shape;1061;p68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2" name="Google Shape;1062;p68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3" name="Google Shape;1063;p68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4" name="Google Shape;1064;p68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5" name="Google Shape;1065;p68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66" name="Google Shape;1066;p68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67" name="Google Shape;1067;p68"/>
          <p:cNvSpPr txBox="1"/>
          <p:nvPr/>
        </p:nvSpPr>
        <p:spPr>
          <a:xfrm>
            <a:off x="4312150" y="3658750"/>
            <a:ext cx="42315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Network with point estimates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https://arxiv.org/pdf/1806.05978.pdf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68" name="Google Shape;106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150" y="449925"/>
            <a:ext cx="4455325" cy="30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68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0" name="Google Shape;1070;p68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1" name="Google Shape;1071;p68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51"/>
          <p:cNvGrpSpPr/>
          <p:nvPr/>
        </p:nvGrpSpPr>
        <p:grpSpPr>
          <a:xfrm>
            <a:off x="8249340" y="4490152"/>
            <a:ext cx="790828" cy="352257"/>
            <a:chOff x="9841624" y="4115729"/>
            <a:chExt cx="602169" cy="268223"/>
          </a:xfrm>
        </p:grpSpPr>
        <p:sp>
          <p:nvSpPr>
            <p:cNvPr id="552" name="Google Shape;552;p5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57" name="Google Shape;557;p51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8" name="Google Shape;558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59" name="Google Shape;559;p51"/>
          <p:cNvGrpSpPr/>
          <p:nvPr/>
        </p:nvGrpSpPr>
        <p:grpSpPr>
          <a:xfrm>
            <a:off x="0" y="182518"/>
            <a:ext cx="1396391" cy="538136"/>
            <a:chOff x="0" y="604259"/>
            <a:chExt cx="1861854" cy="717514"/>
          </a:xfrm>
        </p:grpSpPr>
        <p:sp>
          <p:nvSpPr>
            <p:cNvPr id="560" name="Google Shape;560;p51"/>
            <p:cNvSpPr/>
            <p:nvPr/>
          </p:nvSpPr>
          <p:spPr>
            <a:xfrm>
              <a:off x="0" y="604259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0" y="1043994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562" name="Google Shape;562;p51"/>
          <p:cNvGrpSpPr/>
          <p:nvPr/>
        </p:nvGrpSpPr>
        <p:grpSpPr>
          <a:xfrm>
            <a:off x="0" y="182518"/>
            <a:ext cx="1396391" cy="538136"/>
            <a:chOff x="0" y="604259"/>
            <a:chExt cx="1861854" cy="717514"/>
          </a:xfrm>
        </p:grpSpPr>
        <p:sp>
          <p:nvSpPr>
            <p:cNvPr id="563" name="Google Shape;563;p51"/>
            <p:cNvSpPr/>
            <p:nvPr/>
          </p:nvSpPr>
          <p:spPr>
            <a:xfrm>
              <a:off x="0" y="604259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0" y="1043994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565" name="Google Shape;565;p51"/>
          <p:cNvGrpSpPr/>
          <p:nvPr/>
        </p:nvGrpSpPr>
        <p:grpSpPr>
          <a:xfrm>
            <a:off x="431333" y="892166"/>
            <a:ext cx="3724494" cy="3543388"/>
            <a:chOff x="1674895" y="1345036"/>
            <a:chExt cx="5428500" cy="4210800"/>
          </a:xfrm>
        </p:grpSpPr>
        <p:sp>
          <p:nvSpPr>
            <p:cNvPr id="566" name="Google Shape;566;p51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68" name="Google Shape;568;p51"/>
          <p:cNvSpPr/>
          <p:nvPr/>
        </p:nvSpPr>
        <p:spPr>
          <a:xfrm>
            <a:off x="415529" y="805336"/>
            <a:ext cx="3645300" cy="3545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9" name="Google Shape;569;p51"/>
          <p:cNvSpPr txBox="1">
            <a:spLocks noGrp="1"/>
          </p:cNvSpPr>
          <p:nvPr>
            <p:ph type="title"/>
          </p:nvPr>
        </p:nvSpPr>
        <p:spPr>
          <a:xfrm>
            <a:off x="761205" y="873415"/>
            <a:ext cx="2846100" cy="2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</a:pPr>
            <a:r>
              <a:rPr lang="en" sz="4500" b="1" cap="none"/>
              <a:t>THE</a:t>
            </a:r>
            <a:r>
              <a:rPr lang="en" sz="4500" b="1"/>
              <a:t> </a:t>
            </a:r>
            <a:r>
              <a:rPr lang="en" sz="4500" b="1" cap="none"/>
              <a:t>TEAM</a:t>
            </a:r>
            <a:endParaRPr/>
          </a:p>
        </p:txBody>
      </p:sp>
      <p:sp>
        <p:nvSpPr>
          <p:cNvPr id="570" name="Google Shape;570;p51"/>
          <p:cNvSpPr/>
          <p:nvPr/>
        </p:nvSpPr>
        <p:spPr>
          <a:xfrm rot="10800000" flipH="1">
            <a:off x="8092589" y="4292"/>
            <a:ext cx="1046937" cy="1004485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1" name="Google Shape;571;p51"/>
          <p:cNvSpPr/>
          <p:nvPr/>
        </p:nvSpPr>
        <p:spPr>
          <a:xfrm rot="10800000" flipH="1">
            <a:off x="8092589" y="4292"/>
            <a:ext cx="1046937" cy="1004485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D7E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2" name="Google Shape;572;p51"/>
          <p:cNvSpPr/>
          <p:nvPr/>
        </p:nvSpPr>
        <p:spPr>
          <a:xfrm>
            <a:off x="307817" y="3443240"/>
            <a:ext cx="239700" cy="23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3" name="Google Shape;573;p51"/>
          <p:cNvSpPr/>
          <p:nvPr/>
        </p:nvSpPr>
        <p:spPr>
          <a:xfrm>
            <a:off x="307817" y="3443240"/>
            <a:ext cx="239700" cy="2397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74" name="Google Shape;574;p51"/>
          <p:cNvGrpSpPr/>
          <p:nvPr/>
        </p:nvGrpSpPr>
        <p:grpSpPr>
          <a:xfrm>
            <a:off x="7877588" y="4350991"/>
            <a:ext cx="790828" cy="352257"/>
            <a:chOff x="9841624" y="4115729"/>
            <a:chExt cx="602169" cy="268223"/>
          </a:xfrm>
        </p:grpSpPr>
        <p:sp>
          <p:nvSpPr>
            <p:cNvPr id="575" name="Google Shape;575;p5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80" name="Google Shape;580;p51"/>
          <p:cNvSpPr txBox="1"/>
          <p:nvPr/>
        </p:nvSpPr>
        <p:spPr>
          <a:xfrm>
            <a:off x="4695034" y="1020919"/>
            <a:ext cx="39096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34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⮚"/>
            </a:pPr>
            <a:r>
              <a:rPr lang="en" sz="17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Team Members</a:t>
            </a:r>
            <a:endParaRPr/>
          </a:p>
          <a:p>
            <a:pPr marL="558800" marR="0" lvl="1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Avinash Peruboina </a:t>
            </a:r>
            <a:endParaRPr sz="17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558800" marR="0" lvl="1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Ayushi Nayak </a:t>
            </a:r>
            <a:endParaRPr sz="17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558800" marR="0" lvl="1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Hassan Yaqoob </a:t>
            </a:r>
            <a:endParaRPr sz="17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558800" marR="0" lvl="1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Geetika Agarwal </a:t>
            </a:r>
            <a:endParaRPr sz="17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558800" marR="0" lvl="1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Vaibhav Gala </a:t>
            </a:r>
            <a:endParaRPr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⮚"/>
            </a:pPr>
            <a:r>
              <a:rPr lang="en" sz="17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Project Coordinators</a:t>
            </a:r>
            <a:endParaRPr/>
          </a:p>
          <a:p>
            <a:pPr marL="558800" marR="0" lvl="1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Andrea Curley</a:t>
            </a:r>
            <a:endParaRPr/>
          </a:p>
          <a:p>
            <a:pPr marL="558800" marR="0" lvl="1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Damian Gordon</a:t>
            </a:r>
            <a:endParaRPr/>
          </a:p>
          <a:p>
            <a:pPr marL="558800" marR="0" lvl="1" indent="-234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Paul Kelly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077" name="Google Shape;1077;p69"/>
          <p:cNvGrpSpPr/>
          <p:nvPr/>
        </p:nvGrpSpPr>
        <p:grpSpPr>
          <a:xfrm>
            <a:off x="589095" y="604261"/>
            <a:ext cx="2712079" cy="2381207"/>
            <a:chOff x="1674895" y="1345036"/>
            <a:chExt cx="5428500" cy="4210800"/>
          </a:xfrm>
        </p:grpSpPr>
        <p:sp>
          <p:nvSpPr>
            <p:cNvPr id="1078" name="Google Shape;1078;p69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79" name="Google Shape;1079;p69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80" name="Google Shape;1080;p69"/>
          <p:cNvSpPr/>
          <p:nvPr/>
        </p:nvSpPr>
        <p:spPr>
          <a:xfrm>
            <a:off x="521475" y="514350"/>
            <a:ext cx="2657400" cy="235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1" name="Google Shape;1081;p69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Network Structure</a:t>
            </a:r>
            <a:endParaRPr/>
          </a:p>
        </p:txBody>
      </p:sp>
      <p:grpSp>
        <p:nvGrpSpPr>
          <p:cNvPr id="1082" name="Google Shape;1082;p69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083" name="Google Shape;1083;p69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4" name="Google Shape;1084;p69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5" name="Google Shape;1085;p69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6" name="Google Shape;1086;p69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7" name="Google Shape;1087;p69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8" name="Google Shape;1088;p69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89" name="Google Shape;1089;p69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0" name="Google Shape;1090;p69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1" name="Google Shape;1091;p69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2" name="Google Shape;1092;p69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3" name="Google Shape;1093;p69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4" name="Google Shape;1094;p69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95" name="Google Shape;1095;p69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096" name="Google Shape;10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813" y="1038375"/>
            <a:ext cx="3238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825" y="1038392"/>
            <a:ext cx="695325" cy="2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1738" y="1052650"/>
            <a:ext cx="6953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938" y="997792"/>
            <a:ext cx="695325" cy="2443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9"/>
          <p:cNvSpPr/>
          <p:nvPr/>
        </p:nvSpPr>
        <p:spPr>
          <a:xfrm>
            <a:off x="3698675" y="2148325"/>
            <a:ext cx="4083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9"/>
          <p:cNvSpPr/>
          <p:nvPr/>
        </p:nvSpPr>
        <p:spPr>
          <a:xfrm>
            <a:off x="4802150" y="2188938"/>
            <a:ext cx="3240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9"/>
          <p:cNvSpPr/>
          <p:nvPr/>
        </p:nvSpPr>
        <p:spPr>
          <a:xfrm>
            <a:off x="5832600" y="2188938"/>
            <a:ext cx="3771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9"/>
          <p:cNvSpPr/>
          <p:nvPr/>
        </p:nvSpPr>
        <p:spPr>
          <a:xfrm>
            <a:off x="6911050" y="2188899"/>
            <a:ext cx="2943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69"/>
          <p:cNvSpPr/>
          <p:nvPr/>
        </p:nvSpPr>
        <p:spPr>
          <a:xfrm rot="5399544">
            <a:off x="7192695" y="2193296"/>
            <a:ext cx="2260200" cy="24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Fully Connected Layer (1 x 1000)</a:t>
            </a:r>
            <a:endParaRPr sz="1000"/>
          </a:p>
        </p:txBody>
      </p:sp>
      <p:sp>
        <p:nvSpPr>
          <p:cNvPr id="1105" name="Google Shape;1105;p69"/>
          <p:cNvSpPr/>
          <p:nvPr/>
        </p:nvSpPr>
        <p:spPr>
          <a:xfrm rot="5400000">
            <a:off x="7795250" y="2193300"/>
            <a:ext cx="2260200" cy="24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Fully Connected Layer (1 x 34)</a:t>
            </a:r>
            <a:endParaRPr sz="1000"/>
          </a:p>
        </p:txBody>
      </p:sp>
      <p:sp>
        <p:nvSpPr>
          <p:cNvPr id="1106" name="Google Shape;1106;p69"/>
          <p:cNvSpPr/>
          <p:nvPr/>
        </p:nvSpPr>
        <p:spPr>
          <a:xfrm>
            <a:off x="7906700" y="2188899"/>
            <a:ext cx="2943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69"/>
          <p:cNvSpPr/>
          <p:nvPr/>
        </p:nvSpPr>
        <p:spPr>
          <a:xfrm>
            <a:off x="8477000" y="2188899"/>
            <a:ext cx="2943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9"/>
          <p:cNvSpPr txBox="1"/>
          <p:nvPr/>
        </p:nvSpPr>
        <p:spPr>
          <a:xfrm>
            <a:off x="3374825" y="644850"/>
            <a:ext cx="5991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Input Sequence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9" name="Google Shape;1109;p69"/>
          <p:cNvSpPr txBox="1"/>
          <p:nvPr/>
        </p:nvSpPr>
        <p:spPr>
          <a:xfrm>
            <a:off x="4106825" y="644850"/>
            <a:ext cx="10542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Convolution Layer 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0" name="Google Shape;1110;p69"/>
          <p:cNvSpPr txBox="1"/>
          <p:nvPr/>
        </p:nvSpPr>
        <p:spPr>
          <a:xfrm>
            <a:off x="4076850" y="726750"/>
            <a:ext cx="990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100 x Feature maps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1" name="Google Shape;1111;p69"/>
          <p:cNvSpPr txBox="1"/>
          <p:nvPr/>
        </p:nvSpPr>
        <p:spPr>
          <a:xfrm>
            <a:off x="3626225" y="1822650"/>
            <a:ext cx="5532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100x1x3 Kernels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2" name="Google Shape;1112;p69"/>
          <p:cNvSpPr txBox="1"/>
          <p:nvPr/>
        </p:nvSpPr>
        <p:spPr>
          <a:xfrm>
            <a:off x="4729400" y="2007000"/>
            <a:ext cx="5532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Relu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3" name="Google Shape;1113;p69"/>
          <p:cNvSpPr txBox="1"/>
          <p:nvPr/>
        </p:nvSpPr>
        <p:spPr>
          <a:xfrm>
            <a:off x="5742000" y="1921050"/>
            <a:ext cx="5532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200x1x3 Kernels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4" name="Google Shape;1114;p69"/>
          <p:cNvSpPr txBox="1"/>
          <p:nvPr/>
        </p:nvSpPr>
        <p:spPr>
          <a:xfrm>
            <a:off x="6781600" y="1883625"/>
            <a:ext cx="5532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300x1x3 Kernels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5" name="Google Shape;1115;p69"/>
          <p:cNvSpPr txBox="1"/>
          <p:nvPr/>
        </p:nvSpPr>
        <p:spPr>
          <a:xfrm>
            <a:off x="5018600" y="726750"/>
            <a:ext cx="10542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Activation Layer 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6" name="Google Shape;1116;p69"/>
          <p:cNvSpPr txBox="1"/>
          <p:nvPr/>
        </p:nvSpPr>
        <p:spPr>
          <a:xfrm>
            <a:off x="5996650" y="685800"/>
            <a:ext cx="10542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Convolution Layer 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7" name="Google Shape;1117;p69"/>
          <p:cNvSpPr txBox="1"/>
          <p:nvPr/>
        </p:nvSpPr>
        <p:spPr>
          <a:xfrm>
            <a:off x="5966675" y="767700"/>
            <a:ext cx="990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200 x Feature maps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18" name="Google Shape;111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9300" y="1038400"/>
            <a:ext cx="637000" cy="24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9"/>
          <p:cNvSpPr txBox="1"/>
          <p:nvPr/>
        </p:nvSpPr>
        <p:spPr>
          <a:xfrm>
            <a:off x="7055688" y="685800"/>
            <a:ext cx="10542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Convolution Layer 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0" name="Google Shape;1120;p69"/>
          <p:cNvSpPr txBox="1"/>
          <p:nvPr/>
        </p:nvSpPr>
        <p:spPr>
          <a:xfrm>
            <a:off x="7025713" y="767700"/>
            <a:ext cx="990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Avenir"/>
                <a:ea typeface="Avenir"/>
                <a:cs typeface="Avenir"/>
                <a:sym typeface="Avenir"/>
              </a:rPr>
              <a:t>300 x Feature maps</a:t>
            </a:r>
            <a:endParaRPr sz="7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1" name="Google Shape;1121;p69"/>
          <p:cNvSpPr txBox="1"/>
          <p:nvPr/>
        </p:nvSpPr>
        <p:spPr>
          <a:xfrm>
            <a:off x="3351075" y="3757275"/>
            <a:ext cx="5695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Structure for the proposed 1D-CNN Network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2" name="Google Shape;1122;p69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3" name="Google Shape;1123;p69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4" name="Google Shape;1124;p69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dsg</a:t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130" name="Google Shape;1130;p70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1131" name="Google Shape;1131;p7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2" name="Google Shape;1132;p7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133" name="Google Shape;1133;p70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4" name="Google Shape;1134;p70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 b="1"/>
              <a:t>Technical Challenges</a:t>
            </a:r>
            <a:endParaRPr b="1"/>
          </a:p>
        </p:txBody>
      </p:sp>
      <p:grpSp>
        <p:nvGrpSpPr>
          <p:cNvPr id="1135" name="Google Shape;1135;p70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136" name="Google Shape;1136;p70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7" name="Google Shape;1137;p70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8" name="Google Shape;1138;p70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39" name="Google Shape;1139;p70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0" name="Google Shape;1140;p70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1" name="Google Shape;1141;p70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2" name="Google Shape;1142;p70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3" name="Google Shape;1143;p70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4" name="Google Shape;1144;p70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5" name="Google Shape;1145;p70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6" name="Google Shape;1146;p70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7" name="Google Shape;1147;p70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8" name="Google Shape;1148;p70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149" name="Google Shape;1149;p70"/>
          <p:cNvSpPr txBox="1"/>
          <p:nvPr/>
        </p:nvSpPr>
        <p:spPr>
          <a:xfrm>
            <a:off x="4049975" y="1123050"/>
            <a:ext cx="5353800" cy="2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UI Challenges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Diagnostic Tool /Results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Google maps API (GP Feature)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Deployment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Providing multiple diagnosis for a single input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AutoNum type="arabicPeriod"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Implementation of Bayesian CNN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150" name="Google Shape;1150;p70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151" name="Google Shape;1151;p70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2" name="Google Shape;1152;p70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3" name="Google Shape;1153;p70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4" name="Google Shape;1154;p70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5" name="Google Shape;1155;p70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6" name="Google Shape;1156;p70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7" name="Google Shape;1157;p70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8" name="Google Shape;1158;p70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59" name="Google Shape;1159;p70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0" name="Google Shape;1160;p70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1" name="Google Shape;1161;p70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2" name="Google Shape;1162;p70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63" name="Google Shape;1163;p70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164" name="Google Shape;1164;p70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5" name="Google Shape;1165;p70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6" name="Google Shape;1166;p70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1"/>
          <p:cNvSpPr/>
          <p:nvPr/>
        </p:nvSpPr>
        <p:spPr>
          <a:xfrm>
            <a:off x="573450" y="518100"/>
            <a:ext cx="4063800" cy="444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71"/>
          <p:cNvSpPr/>
          <p:nvPr/>
        </p:nvSpPr>
        <p:spPr>
          <a:xfrm>
            <a:off x="4986625" y="518100"/>
            <a:ext cx="4063800" cy="444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3" name="Google Shape;11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24" y="605700"/>
            <a:ext cx="3900540" cy="183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71"/>
          <p:cNvSpPr txBox="1"/>
          <p:nvPr/>
        </p:nvSpPr>
        <p:spPr>
          <a:xfrm>
            <a:off x="906875" y="2439925"/>
            <a:ext cx="3512100" cy="19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User Home Screen, Second Release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75" name="Google Shape;11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200" y="561900"/>
            <a:ext cx="3953202" cy="1886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71"/>
          <p:cNvSpPr txBox="1"/>
          <p:nvPr/>
        </p:nvSpPr>
        <p:spPr>
          <a:xfrm>
            <a:off x="5288750" y="2439925"/>
            <a:ext cx="3512100" cy="19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User Home Screen, Final Release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77" name="Google Shape;117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075" y="2767625"/>
            <a:ext cx="3900551" cy="18536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71"/>
          <p:cNvSpPr txBox="1"/>
          <p:nvPr/>
        </p:nvSpPr>
        <p:spPr>
          <a:xfrm>
            <a:off x="906875" y="4621325"/>
            <a:ext cx="3512100" cy="19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Haley Prediction Second Release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79" name="Google Shape;117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350" y="2793650"/>
            <a:ext cx="3872901" cy="18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71"/>
          <p:cNvSpPr txBox="1"/>
          <p:nvPr/>
        </p:nvSpPr>
        <p:spPr>
          <a:xfrm>
            <a:off x="5288750" y="4621325"/>
            <a:ext cx="3512100" cy="19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Haley Prediction Final Release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2"/>
          <p:cNvSpPr/>
          <p:nvPr/>
        </p:nvSpPr>
        <p:spPr>
          <a:xfrm>
            <a:off x="573450" y="518100"/>
            <a:ext cx="4063800" cy="444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72"/>
          <p:cNvSpPr/>
          <p:nvPr/>
        </p:nvSpPr>
        <p:spPr>
          <a:xfrm>
            <a:off x="4986625" y="518100"/>
            <a:ext cx="4063800" cy="444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7" name="Google Shape;1187;p72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629924" y="605700"/>
            <a:ext cx="3900542" cy="183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72"/>
          <p:cNvSpPr txBox="1"/>
          <p:nvPr/>
        </p:nvSpPr>
        <p:spPr>
          <a:xfrm>
            <a:off x="906875" y="2439925"/>
            <a:ext cx="3512100" cy="19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Diagnostic tool, Second Release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89" name="Google Shape;1189;p72"/>
          <p:cNvPicPr preferRelativeResize="0"/>
          <p:nvPr/>
        </p:nvPicPr>
        <p:blipFill rotWithShape="1">
          <a:blip r:embed="rId4">
            <a:alphaModFix/>
          </a:blip>
          <a:srcRect t="159" b="149"/>
          <a:stretch/>
        </p:blipFill>
        <p:spPr>
          <a:xfrm>
            <a:off x="5068200" y="561900"/>
            <a:ext cx="3953204" cy="18864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72"/>
          <p:cNvSpPr txBox="1"/>
          <p:nvPr/>
        </p:nvSpPr>
        <p:spPr>
          <a:xfrm>
            <a:off x="5288750" y="2439925"/>
            <a:ext cx="3512100" cy="19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Diagnostic Tool, Final Release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91" name="Google Shape;1191;p72"/>
          <p:cNvPicPr preferRelativeResize="0"/>
          <p:nvPr/>
        </p:nvPicPr>
        <p:blipFill rotWithShape="1">
          <a:blip r:embed="rId5">
            <a:alphaModFix/>
          </a:blip>
          <a:srcRect l="573" r="583"/>
          <a:stretch/>
        </p:blipFill>
        <p:spPr>
          <a:xfrm>
            <a:off x="655075" y="2767625"/>
            <a:ext cx="3900550" cy="1853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72"/>
          <p:cNvSpPr txBox="1"/>
          <p:nvPr/>
        </p:nvSpPr>
        <p:spPr>
          <a:xfrm>
            <a:off x="906875" y="4621325"/>
            <a:ext cx="3512100" cy="19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Diagnostic Tool, Second Release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93" name="Google Shape;1193;p72"/>
          <p:cNvPicPr preferRelativeResize="0"/>
          <p:nvPr/>
        </p:nvPicPr>
        <p:blipFill rotWithShape="1">
          <a:blip r:embed="rId6">
            <a:alphaModFix/>
          </a:blip>
          <a:srcRect t="1267" b="1257"/>
          <a:stretch/>
        </p:blipFill>
        <p:spPr>
          <a:xfrm>
            <a:off x="5108350" y="2793650"/>
            <a:ext cx="3872899" cy="18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2"/>
          <p:cNvSpPr txBox="1"/>
          <p:nvPr/>
        </p:nvSpPr>
        <p:spPr>
          <a:xfrm>
            <a:off x="5288750" y="4621325"/>
            <a:ext cx="3512100" cy="19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Diagnostic Tool, Final </a:t>
            </a:r>
            <a:r>
              <a:rPr lang="en" sz="9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 action="ppaction://hlinksldjump"/>
              </a:rPr>
              <a:t>Release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dsg</a:t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00" name="Google Shape;1200;p73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1201" name="Google Shape;1201;p73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2" name="Google Shape;1202;p73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03" name="Google Shape;1203;p73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4" name="Google Shape;1204;p73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 b="1"/>
              <a:t>Evaluation/ Testing</a:t>
            </a:r>
            <a:endParaRPr b="1"/>
          </a:p>
        </p:txBody>
      </p:sp>
      <p:grpSp>
        <p:nvGrpSpPr>
          <p:cNvPr id="1205" name="Google Shape;1205;p73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206" name="Google Shape;1206;p73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7" name="Google Shape;1207;p73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8" name="Google Shape;1208;p73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09" name="Google Shape;1209;p73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0" name="Google Shape;1210;p73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1" name="Google Shape;1211;p73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2" name="Google Shape;1212;p73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3" name="Google Shape;1213;p73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4" name="Google Shape;1214;p73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5" name="Google Shape;1215;p73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6" name="Google Shape;1216;p73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7" name="Google Shape;1217;p73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8" name="Google Shape;1218;p73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19" name="Google Shape;1219;p73"/>
          <p:cNvSpPr txBox="1"/>
          <p:nvPr/>
        </p:nvSpPr>
        <p:spPr>
          <a:xfrm>
            <a:off x="4049975" y="1123050"/>
            <a:ext cx="5353800" cy="2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20" name="Google Shape;1220;p73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221" name="Google Shape;1221;p73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2" name="Google Shape;1222;p73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3" name="Google Shape;1223;p73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4" name="Google Shape;1224;p73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5" name="Google Shape;1225;p73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6" name="Google Shape;1226;p73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7" name="Google Shape;1227;p73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8" name="Google Shape;1228;p73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9" name="Google Shape;1229;p73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1" name="Google Shape;1231;p73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2" name="Google Shape;1232;p73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33" name="Google Shape;1233;p73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34" name="Google Shape;1234;p73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5" name="Google Shape;1235;p73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6" name="Google Shape;1236;p73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37" name="Google Shape;12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108" y="0"/>
            <a:ext cx="397348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Smoke Testing</a:t>
            </a:r>
            <a:endParaRPr/>
          </a:p>
        </p:txBody>
      </p:sp>
      <p:pic>
        <p:nvPicPr>
          <p:cNvPr id="1243" name="Google Shape;124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00" y="952150"/>
            <a:ext cx="7466801" cy="37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dsg</a:t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49" name="Google Shape;1249;p75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1250" name="Google Shape;1250;p75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1" name="Google Shape;1251;p75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52" name="Google Shape;1252;p75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3" name="Google Shape;1253;p75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 b="1"/>
              <a:t>User Acceptance Testing</a:t>
            </a:r>
            <a:endParaRPr b="1"/>
          </a:p>
        </p:txBody>
      </p:sp>
      <p:grpSp>
        <p:nvGrpSpPr>
          <p:cNvPr id="1254" name="Google Shape;1254;p75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255" name="Google Shape;1255;p75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6" name="Google Shape;1256;p75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7" name="Google Shape;1257;p75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8" name="Google Shape;1258;p75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59" name="Google Shape;1259;p75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0" name="Google Shape;1260;p75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1" name="Google Shape;1261;p75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2" name="Google Shape;1262;p75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3" name="Google Shape;1263;p75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4" name="Google Shape;1264;p75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5" name="Google Shape;1265;p75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6" name="Google Shape;1266;p75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7" name="Google Shape;1267;p75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68" name="Google Shape;1268;p75"/>
          <p:cNvSpPr txBox="1"/>
          <p:nvPr/>
        </p:nvSpPr>
        <p:spPr>
          <a:xfrm>
            <a:off x="4049975" y="1123050"/>
            <a:ext cx="5353800" cy="2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69" name="Google Shape;1269;p75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270" name="Google Shape;1270;p75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1" name="Google Shape;1271;p75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2" name="Google Shape;1272;p75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3" name="Google Shape;1273;p75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4" name="Google Shape;1274;p75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5" name="Google Shape;1275;p75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6" name="Google Shape;1276;p75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7" name="Google Shape;1277;p75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8" name="Google Shape;1278;p75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79" name="Google Shape;1279;p75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0" name="Google Shape;1280;p75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1" name="Google Shape;1281;p75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2" name="Google Shape;1282;p75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83" name="Google Shape;1283;p75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84" name="Google Shape;1284;p75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85" name="Google Shape;1285;p75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86" name="Google Shape;12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350" y="605400"/>
            <a:ext cx="38290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2" name="Google Shape;1292;p76"/>
          <p:cNvSpPr/>
          <p:nvPr/>
        </p:nvSpPr>
        <p:spPr>
          <a:xfrm>
            <a:off x="634086" y="335458"/>
            <a:ext cx="2471100" cy="44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3" name="Google Shape;1293;p76"/>
          <p:cNvSpPr/>
          <p:nvPr/>
        </p:nvSpPr>
        <p:spPr>
          <a:xfrm>
            <a:off x="637455" y="329167"/>
            <a:ext cx="2471100" cy="4433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4" name="Google Shape;1294;p76"/>
          <p:cNvSpPr/>
          <p:nvPr/>
        </p:nvSpPr>
        <p:spPr>
          <a:xfrm>
            <a:off x="557840" y="231257"/>
            <a:ext cx="2471100" cy="4433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5" name="Google Shape;1295;p76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6" name="Google Shape;1296;p76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7" name="Google Shape;1297;p76"/>
          <p:cNvSpPr txBox="1">
            <a:spLocks noGrp="1"/>
          </p:cNvSpPr>
          <p:nvPr>
            <p:ph type="title"/>
          </p:nvPr>
        </p:nvSpPr>
        <p:spPr>
          <a:xfrm>
            <a:off x="628650" y="896773"/>
            <a:ext cx="2329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</a:pPr>
            <a:r>
              <a:rPr lang="en" sz="2100"/>
              <a:t>User Evaluation</a:t>
            </a: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</a:pPr>
            <a:r>
              <a:rPr lang="en" sz="2100"/>
              <a:t>(Initial Release)</a:t>
            </a:r>
            <a:endParaRPr sz="2100"/>
          </a:p>
        </p:txBody>
      </p:sp>
      <p:grpSp>
        <p:nvGrpSpPr>
          <p:cNvPr id="1298" name="Google Shape;1298;p76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299" name="Google Shape;1299;p76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0" name="Google Shape;1300;p76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1" name="Google Shape;1301;p76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2" name="Google Shape;1302;p76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3" name="Google Shape;1303;p76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4" name="Google Shape;1304;p76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5" name="Google Shape;1305;p76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6" name="Google Shape;1306;p76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7" name="Google Shape;1307;p76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8" name="Google Shape;1308;p76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9" name="Google Shape;1309;p76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0" name="Google Shape;1310;p76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1" name="Google Shape;1311;p76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312" name="Google Shape;13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25" y="550075"/>
            <a:ext cx="4477824" cy="17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338" y="2571750"/>
            <a:ext cx="4683800" cy="17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19" name="Google Shape;1319;p77"/>
          <p:cNvSpPr/>
          <p:nvPr/>
        </p:nvSpPr>
        <p:spPr>
          <a:xfrm>
            <a:off x="634086" y="335458"/>
            <a:ext cx="2471100" cy="44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0" name="Google Shape;1320;p77"/>
          <p:cNvSpPr/>
          <p:nvPr/>
        </p:nvSpPr>
        <p:spPr>
          <a:xfrm>
            <a:off x="637455" y="329167"/>
            <a:ext cx="2471100" cy="4433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1" name="Google Shape;1321;p77"/>
          <p:cNvSpPr/>
          <p:nvPr/>
        </p:nvSpPr>
        <p:spPr>
          <a:xfrm>
            <a:off x="557840" y="231257"/>
            <a:ext cx="2471100" cy="4433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2" name="Google Shape;1322;p77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3" name="Google Shape;1323;p77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4" name="Google Shape;1324;p77"/>
          <p:cNvSpPr txBox="1">
            <a:spLocks noGrp="1"/>
          </p:cNvSpPr>
          <p:nvPr>
            <p:ph type="title"/>
          </p:nvPr>
        </p:nvSpPr>
        <p:spPr>
          <a:xfrm>
            <a:off x="628650" y="896773"/>
            <a:ext cx="2329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</a:pPr>
            <a:r>
              <a:rPr lang="en" sz="2100"/>
              <a:t>User Evaluation</a:t>
            </a: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</a:pPr>
            <a:r>
              <a:rPr lang="en" sz="2100"/>
              <a:t>(Second Release)</a:t>
            </a:r>
            <a:endParaRPr sz="2100"/>
          </a:p>
        </p:txBody>
      </p:sp>
      <p:sp>
        <p:nvSpPr>
          <p:cNvPr id="1325" name="Google Shape;1325;p77"/>
          <p:cNvSpPr txBox="1"/>
          <p:nvPr/>
        </p:nvSpPr>
        <p:spPr>
          <a:xfrm>
            <a:off x="4944025" y="1716900"/>
            <a:ext cx="33840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6" name="Google Shape;1326;p77"/>
          <p:cNvSpPr txBox="1"/>
          <p:nvPr/>
        </p:nvSpPr>
        <p:spPr>
          <a:xfrm>
            <a:off x="4007825" y="329175"/>
            <a:ext cx="24711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Methods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7" name="Google Shape;1327;p77"/>
          <p:cNvSpPr/>
          <p:nvPr/>
        </p:nvSpPr>
        <p:spPr>
          <a:xfrm>
            <a:off x="7747600" y="3240825"/>
            <a:ext cx="1398777" cy="1901934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328" name="Google Shape;1328;p77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329" name="Google Shape;1329;p77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0" name="Google Shape;1330;p77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1" name="Google Shape;1331;p77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2" name="Google Shape;1332;p77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3" name="Google Shape;1333;p77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4" name="Google Shape;1334;p77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5" name="Google Shape;1335;p77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6" name="Google Shape;1336;p77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7" name="Google Shape;1337;p77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8" name="Google Shape;1338;p77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39" name="Google Shape;1339;p77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0" name="Google Shape;1340;p77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41" name="Google Shape;1341;p77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342" name="Google Shape;1342;p77"/>
          <p:cNvSpPr/>
          <p:nvPr/>
        </p:nvSpPr>
        <p:spPr>
          <a:xfrm>
            <a:off x="7747600" y="12084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3" name="Google Shape;1343;p77"/>
          <p:cNvSpPr/>
          <p:nvPr/>
        </p:nvSpPr>
        <p:spPr>
          <a:xfrm>
            <a:off x="7747600" y="4085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44" name="Google Shape;1344;p77" title="Cognitivie Walkthroug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02" y="2756705"/>
            <a:ext cx="2329500" cy="183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996" y="856284"/>
            <a:ext cx="2471101" cy="174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077" y="2771100"/>
            <a:ext cx="1562875" cy="19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77"/>
          <p:cNvSpPr txBox="1"/>
          <p:nvPr/>
        </p:nvSpPr>
        <p:spPr>
          <a:xfrm>
            <a:off x="3581525" y="4673775"/>
            <a:ext cx="2471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venir"/>
                <a:ea typeface="Avenir"/>
                <a:cs typeface="Avenir"/>
                <a:sym typeface="Avenir"/>
              </a:rPr>
              <a:t>Cognitive walkthrough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8" name="Google Shape;1348;p77"/>
          <p:cNvSpPr txBox="1"/>
          <p:nvPr/>
        </p:nvSpPr>
        <p:spPr>
          <a:xfrm>
            <a:off x="6642375" y="4685950"/>
            <a:ext cx="2329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venir"/>
                <a:ea typeface="Avenir"/>
                <a:cs typeface="Avenir"/>
                <a:sym typeface="Avenir"/>
              </a:rPr>
              <a:t>Questionnaire 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354" name="Google Shape;1354;p78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1355" name="Google Shape;1355;p78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56" name="Google Shape;1356;p78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357" name="Google Shape;1357;p78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8" name="Google Shape;1358;p78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Data </a:t>
            </a:r>
            <a:r>
              <a:rPr lang="en" sz="2900"/>
              <a:t>Analysis</a:t>
            </a:r>
            <a:endParaRPr sz="2900"/>
          </a:p>
        </p:txBody>
      </p:sp>
      <p:grpSp>
        <p:nvGrpSpPr>
          <p:cNvPr id="1359" name="Google Shape;1359;p78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360" name="Google Shape;1360;p78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1" name="Google Shape;1361;p78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2" name="Google Shape;1362;p78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3" name="Google Shape;1363;p78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4" name="Google Shape;1364;p78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5" name="Google Shape;1365;p78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6" name="Google Shape;1366;p78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7" name="Google Shape;1367;p78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8" name="Google Shape;1368;p78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69" name="Google Shape;1369;p78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0" name="Google Shape;1370;p78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1" name="Google Shape;1371;p78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2" name="Google Shape;1372;p78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373" name="Google Shape;1373;p78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374" name="Google Shape;1374;p78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5" name="Google Shape;1375;p78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6" name="Google Shape;1376;p78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7" name="Google Shape;1377;p78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8" name="Google Shape;1378;p78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79" name="Google Shape;1379;p78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0" name="Google Shape;1380;p78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1" name="Google Shape;1381;p78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2" name="Google Shape;1382;p78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3" name="Google Shape;1383;p78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4" name="Google Shape;1384;p78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5" name="Google Shape;1385;p78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86" name="Google Shape;1386;p78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387" name="Google Shape;1387;p78"/>
          <p:cNvSpPr txBox="1"/>
          <p:nvPr/>
        </p:nvSpPr>
        <p:spPr>
          <a:xfrm>
            <a:off x="3516863" y="514350"/>
            <a:ext cx="50436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Summary of Task's duration and its status</a:t>
            </a: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88" name="Google Shape;1388;p78"/>
          <p:cNvPicPr preferRelativeResize="0"/>
          <p:nvPr/>
        </p:nvPicPr>
        <p:blipFill rotWithShape="1">
          <a:blip r:embed="rId3">
            <a:alphaModFix/>
          </a:blip>
          <a:srcRect l="37176" t="22438" r="21270" b="27887"/>
          <a:stretch/>
        </p:blipFill>
        <p:spPr>
          <a:xfrm>
            <a:off x="3516863" y="1154213"/>
            <a:ext cx="4919414" cy="36755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78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0" name="Google Shape;1390;p78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91" name="Google Shape;1391;p78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6" name="Google Shape;586;p52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7" name="Google Shape;587;p52"/>
          <p:cNvSpPr txBox="1">
            <a:spLocks noGrp="1"/>
          </p:cNvSpPr>
          <p:nvPr>
            <p:ph type="title"/>
          </p:nvPr>
        </p:nvSpPr>
        <p:spPr>
          <a:xfrm>
            <a:off x="1602975" y="288800"/>
            <a:ext cx="59748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Healthcare is a social good</a:t>
            </a:r>
            <a:endParaRPr/>
          </a:p>
        </p:txBody>
      </p:sp>
      <p:sp>
        <p:nvSpPr>
          <p:cNvPr id="588" name="Google Shape;588;p52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9" name="Google Shape;589;p52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0" name="Google Shape;590;p52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1" name="Google Shape;591;p52"/>
          <p:cNvSpPr/>
          <p:nvPr/>
        </p:nvSpPr>
        <p:spPr>
          <a:xfrm>
            <a:off x="6569564" y="2673455"/>
            <a:ext cx="2574436" cy="2470045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92" name="Google Shape;5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71825"/>
            <a:ext cx="2382600" cy="17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2"/>
          <p:cNvSpPr/>
          <p:nvPr/>
        </p:nvSpPr>
        <p:spPr>
          <a:xfrm>
            <a:off x="6569564" y="2673455"/>
            <a:ext cx="2574436" cy="2470045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8633" y="2886500"/>
            <a:ext cx="959093" cy="11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2"/>
          <p:cNvPicPr preferRelativeResize="0"/>
          <p:nvPr/>
        </p:nvPicPr>
        <p:blipFill rotWithShape="1">
          <a:blip r:embed="rId5">
            <a:alphaModFix/>
          </a:blip>
          <a:srcRect l="6788" t="5672" r="8566" b="6930"/>
          <a:stretch/>
        </p:blipFill>
        <p:spPr>
          <a:xfrm>
            <a:off x="7046225" y="78750"/>
            <a:ext cx="1078975" cy="11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1794" y="1410819"/>
            <a:ext cx="892775" cy="12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2"/>
          <p:cNvSpPr txBox="1">
            <a:spLocks noGrp="1"/>
          </p:cNvSpPr>
          <p:nvPr>
            <p:ph type="body" idx="1"/>
          </p:nvPr>
        </p:nvSpPr>
        <p:spPr>
          <a:xfrm>
            <a:off x="1864275" y="1060900"/>
            <a:ext cx="52266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Accessibility of healthcare applications.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Supporting hands in times of need.</a:t>
            </a:r>
            <a:endParaRPr sz="2300"/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Tackling healthcare inequalities.</a:t>
            </a:r>
            <a:endParaRPr sz="2300"/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397" name="Google Shape;1397;p79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1398" name="Google Shape;1398;p79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99" name="Google Shape;1399;p79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400" name="Google Shape;1400;p79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1" name="Google Shape;1401;p79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Data </a:t>
            </a:r>
            <a:r>
              <a:rPr lang="en" sz="2900"/>
              <a:t>Analysis</a:t>
            </a:r>
            <a:endParaRPr sz="2900"/>
          </a:p>
        </p:txBody>
      </p:sp>
      <p:grpSp>
        <p:nvGrpSpPr>
          <p:cNvPr id="1402" name="Google Shape;1402;p79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403" name="Google Shape;1403;p79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4" name="Google Shape;1404;p79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5" name="Google Shape;1405;p79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6" name="Google Shape;1406;p79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7" name="Google Shape;1407;p79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8" name="Google Shape;1408;p79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09" name="Google Shape;1409;p79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0" name="Google Shape;1410;p79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1" name="Google Shape;1411;p79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2" name="Google Shape;1412;p79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3" name="Google Shape;1413;p79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4" name="Google Shape;1414;p79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5" name="Google Shape;1415;p79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416" name="Google Shape;1416;p79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417" name="Google Shape;1417;p79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8" name="Google Shape;1418;p79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19" name="Google Shape;1419;p79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0" name="Google Shape;1420;p79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1" name="Google Shape;1421;p79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2" name="Google Shape;1422;p79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3" name="Google Shape;1423;p79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4" name="Google Shape;1424;p79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5" name="Google Shape;1425;p79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6" name="Google Shape;1426;p79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7" name="Google Shape;1427;p79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8" name="Google Shape;1428;p79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9" name="Google Shape;1429;p79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430" name="Google Shape;1430;p79"/>
          <p:cNvSpPr txBox="1"/>
          <p:nvPr/>
        </p:nvSpPr>
        <p:spPr>
          <a:xfrm>
            <a:off x="3516863" y="514350"/>
            <a:ext cx="50436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Response of users</a:t>
            </a: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31" name="Google Shape;1431;p79"/>
          <p:cNvPicPr preferRelativeResize="0"/>
          <p:nvPr/>
        </p:nvPicPr>
        <p:blipFill rotWithShape="1">
          <a:blip r:embed="rId3">
            <a:alphaModFix/>
          </a:blip>
          <a:srcRect l="12962" t="41179" r="13095" b="10019"/>
          <a:stretch/>
        </p:blipFill>
        <p:spPr>
          <a:xfrm>
            <a:off x="3516863" y="930094"/>
            <a:ext cx="5479279" cy="3451406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79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3" name="Google Shape;1433;p79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4" name="Google Shape;1434;p79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40" name="Google Shape;1440;p80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1441" name="Google Shape;1441;p8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2" name="Google Shape;1442;p8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443" name="Google Shape;1443;p80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44" name="Google Shape;1444;p80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 sz="3100"/>
              <a:t>Questionnaire Results</a:t>
            </a:r>
            <a:endParaRPr sz="2700"/>
          </a:p>
        </p:txBody>
      </p:sp>
      <p:grpSp>
        <p:nvGrpSpPr>
          <p:cNvPr id="1445" name="Google Shape;1445;p80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446" name="Google Shape;1446;p80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7" name="Google Shape;1447;p80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8" name="Google Shape;1448;p80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9" name="Google Shape;1449;p80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0" name="Google Shape;1450;p80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1" name="Google Shape;1451;p80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2" name="Google Shape;1452;p80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3" name="Google Shape;1453;p80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4" name="Google Shape;1454;p80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5" name="Google Shape;1455;p80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6" name="Google Shape;1456;p80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7" name="Google Shape;1457;p80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8" name="Google Shape;1458;p80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459" name="Google Shape;1459;p80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460" name="Google Shape;1460;p80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1" name="Google Shape;1461;p80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2" name="Google Shape;1462;p80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3" name="Google Shape;1463;p80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4" name="Google Shape;1464;p80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5" name="Google Shape;1465;p80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6" name="Google Shape;1466;p80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7" name="Google Shape;1467;p80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8" name="Google Shape;1468;p80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9" name="Google Shape;1469;p80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0" name="Google Shape;1470;p80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1" name="Google Shape;1471;p80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72" name="Google Shape;1472;p80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473" name="Google Shape;1473;p80"/>
          <p:cNvSpPr txBox="1"/>
          <p:nvPr/>
        </p:nvSpPr>
        <p:spPr>
          <a:xfrm>
            <a:off x="3516863" y="514350"/>
            <a:ext cx="50436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Graphical representation of users’ response</a:t>
            </a: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2730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venir"/>
              <a:buChar char="•"/>
            </a:pPr>
            <a:r>
              <a:rPr lang="en" sz="17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Overall result of the questionnaire</a:t>
            </a: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74" name="Google Shape;147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894" y="874800"/>
            <a:ext cx="4679156" cy="201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622" y="3257550"/>
            <a:ext cx="44577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80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77" name="Google Shape;1477;p80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78" name="Google Shape;1478;p80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4" name="Google Shape;1484;p81"/>
          <p:cNvSpPr/>
          <p:nvPr/>
        </p:nvSpPr>
        <p:spPr>
          <a:xfrm>
            <a:off x="634086" y="335458"/>
            <a:ext cx="2471100" cy="44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5" name="Google Shape;1485;p81"/>
          <p:cNvSpPr/>
          <p:nvPr/>
        </p:nvSpPr>
        <p:spPr>
          <a:xfrm>
            <a:off x="637455" y="329167"/>
            <a:ext cx="2471100" cy="4433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6" name="Google Shape;1486;p81"/>
          <p:cNvSpPr/>
          <p:nvPr/>
        </p:nvSpPr>
        <p:spPr>
          <a:xfrm>
            <a:off x="557840" y="231257"/>
            <a:ext cx="2471100" cy="4433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7" name="Google Shape;1487;p81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8" name="Google Shape;1488;p81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9" name="Google Shape;1489;p81"/>
          <p:cNvSpPr txBox="1">
            <a:spLocks noGrp="1"/>
          </p:cNvSpPr>
          <p:nvPr>
            <p:ph type="title"/>
          </p:nvPr>
        </p:nvSpPr>
        <p:spPr>
          <a:xfrm>
            <a:off x="628650" y="896773"/>
            <a:ext cx="2329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</a:pPr>
            <a:r>
              <a:rPr lang="en" sz="2100"/>
              <a:t>User Evaluation</a:t>
            </a: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</a:pPr>
            <a:r>
              <a:rPr lang="en" sz="2100"/>
              <a:t>(Final Release)</a:t>
            </a:r>
            <a:endParaRPr sz="2100"/>
          </a:p>
        </p:txBody>
      </p:sp>
      <p:sp>
        <p:nvSpPr>
          <p:cNvPr id="1490" name="Google Shape;1490;p81"/>
          <p:cNvSpPr txBox="1"/>
          <p:nvPr/>
        </p:nvSpPr>
        <p:spPr>
          <a:xfrm>
            <a:off x="4979650" y="219425"/>
            <a:ext cx="24711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Methods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91" name="Google Shape;1491;p81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492" name="Google Shape;1492;p81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3" name="Google Shape;1493;p81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4" name="Google Shape;1494;p81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5" name="Google Shape;1495;p81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6" name="Google Shape;1496;p81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7" name="Google Shape;1497;p81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8" name="Google Shape;1498;p81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9" name="Google Shape;1499;p81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1" name="Google Shape;1501;p81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2" name="Google Shape;1502;p81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3" name="Google Shape;1503;p81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04" name="Google Shape;1504;p81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505" name="Google Shape;1505;p81"/>
          <p:cNvSpPr txBox="1"/>
          <p:nvPr/>
        </p:nvSpPr>
        <p:spPr>
          <a:xfrm>
            <a:off x="4944025" y="728950"/>
            <a:ext cx="33840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Survey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Questionnaire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A/B Testing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06" name="Google Shape;1506;p81"/>
          <p:cNvSpPr/>
          <p:nvPr/>
        </p:nvSpPr>
        <p:spPr>
          <a:xfrm>
            <a:off x="7747600" y="12084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07" name="Google Shape;1507;p81"/>
          <p:cNvSpPr/>
          <p:nvPr/>
        </p:nvSpPr>
        <p:spPr>
          <a:xfrm>
            <a:off x="7747600" y="4085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08" name="Google Shape;15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63" y="1737074"/>
            <a:ext cx="4258725" cy="28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8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Second </a:t>
            </a: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Release </a:t>
            </a:r>
            <a:r>
              <a:rPr lang="en"/>
              <a:t>vs Final Release</a:t>
            </a:r>
            <a:endParaRPr/>
          </a:p>
        </p:txBody>
      </p:sp>
      <p:sp>
        <p:nvSpPr>
          <p:cNvPr id="1514" name="Google Shape;1514;p82"/>
          <p:cNvSpPr txBox="1">
            <a:spLocks noGrp="1"/>
          </p:cNvSpPr>
          <p:nvPr>
            <p:ph type="body" idx="1"/>
          </p:nvPr>
        </p:nvSpPr>
        <p:spPr>
          <a:xfrm>
            <a:off x="628650" y="975725"/>
            <a:ext cx="7985700" cy="41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8890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515" name="Google Shape;1515;p82"/>
          <p:cNvGraphicFramePr/>
          <p:nvPr/>
        </p:nvGraphicFramePr>
        <p:xfrm>
          <a:off x="1104680" y="1566113"/>
          <a:ext cx="6096000" cy="3059650"/>
        </p:xfrm>
        <a:graphic>
          <a:graphicData uri="http://schemas.openxmlformats.org/drawingml/2006/table">
            <a:tbl>
              <a:tblPr firstRow="1" bandRow="1">
                <a:noFill/>
                <a:tableStyleId>{659E655B-A935-4425-B870-777F8A7CE368}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venir"/>
                          <a:ea typeface="Avenir"/>
                          <a:cs typeface="Avenir"/>
                          <a:sym typeface="Avenir"/>
                        </a:rPr>
                        <a:t>Features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venir"/>
                          <a:ea typeface="Avenir"/>
                          <a:cs typeface="Avenir"/>
                          <a:sym typeface="Avenir"/>
                        </a:rPr>
                        <a:t>2nd Release</a:t>
                      </a: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(Previous)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venir"/>
                          <a:ea typeface="Avenir"/>
                          <a:cs typeface="Avenir"/>
                          <a:sym typeface="Avenir"/>
                        </a:rPr>
                        <a:t>Final Release</a:t>
                      </a: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 (Latest)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Ease of Use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Guest Login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Completeness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Consistency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Simplicity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Self Evidence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Completeness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Satisfaction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Memorability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latin typeface="Avenir"/>
                          <a:ea typeface="Avenir"/>
                          <a:cs typeface="Avenir"/>
                          <a:sym typeface="Avenir"/>
                        </a:rPr>
                        <a:t>Mobile Version</a:t>
                      </a: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516" name="Google Shape;1516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9711" y="1917251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502" y="1917251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502" y="2129152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8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9711" y="2110112"/>
            <a:ext cx="205938" cy="20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8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9711" y="2416593"/>
            <a:ext cx="205938" cy="20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502" y="2417252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9711" y="2963831"/>
            <a:ext cx="205938" cy="20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9711" y="2709252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502" y="2678633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8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9711" y="3256490"/>
            <a:ext cx="205938" cy="20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502" y="2982871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8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7502" y="3244654"/>
            <a:ext cx="205938" cy="20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8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9157" y="3532899"/>
            <a:ext cx="205938" cy="20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8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9157" y="3839380"/>
            <a:ext cx="205938" cy="20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502" y="3848939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8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7502" y="3568777"/>
            <a:ext cx="205938" cy="20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9157" y="4108362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502" y="4110407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82" descr="Checkma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7502" y="4386535"/>
            <a:ext cx="205938" cy="16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82" descr="Cl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9157" y="4383379"/>
            <a:ext cx="205938" cy="20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3"/>
          <p:cNvSpPr txBox="1">
            <a:spLocks noGrp="1"/>
          </p:cNvSpPr>
          <p:nvPr>
            <p:ph type="title"/>
          </p:nvPr>
        </p:nvSpPr>
        <p:spPr>
          <a:xfrm>
            <a:off x="628650" y="82116"/>
            <a:ext cx="78867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Project Management</a:t>
            </a:r>
            <a:endParaRPr/>
          </a:p>
        </p:txBody>
      </p:sp>
      <p:grpSp>
        <p:nvGrpSpPr>
          <p:cNvPr id="1541" name="Google Shape;1541;p83"/>
          <p:cNvGrpSpPr/>
          <p:nvPr/>
        </p:nvGrpSpPr>
        <p:grpSpPr>
          <a:xfrm>
            <a:off x="152400" y="992924"/>
            <a:ext cx="4584848" cy="1182901"/>
            <a:chOff x="152400" y="992924"/>
            <a:chExt cx="4584848" cy="1182901"/>
          </a:xfrm>
        </p:grpSpPr>
        <p:pic>
          <p:nvPicPr>
            <p:cNvPr id="1542" name="Google Shape;1542;p83"/>
            <p:cNvPicPr preferRelativeResize="0"/>
            <p:nvPr/>
          </p:nvPicPr>
          <p:blipFill rotWithShape="1">
            <a:blip r:embed="rId3">
              <a:alphaModFix/>
            </a:blip>
            <a:srcRect b="8307"/>
            <a:stretch/>
          </p:blipFill>
          <p:spPr>
            <a:xfrm>
              <a:off x="152400" y="992924"/>
              <a:ext cx="1413899" cy="118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8700" y="992925"/>
              <a:ext cx="1710300" cy="118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4" name="Google Shape;1544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81400" y="992925"/>
              <a:ext cx="1155848" cy="1088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5" name="Google Shape;1545;p83"/>
          <p:cNvSpPr txBox="1"/>
          <p:nvPr/>
        </p:nvSpPr>
        <p:spPr>
          <a:xfrm>
            <a:off x="1418425" y="2153800"/>
            <a:ext cx="21207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Input from stakeholders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46" name="Google Shape;1546;p83"/>
          <p:cNvSpPr/>
          <p:nvPr/>
        </p:nvSpPr>
        <p:spPr>
          <a:xfrm>
            <a:off x="4797850" y="1445975"/>
            <a:ext cx="1390800" cy="12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3"/>
          <p:cNvSpPr txBox="1"/>
          <p:nvPr/>
        </p:nvSpPr>
        <p:spPr>
          <a:xfrm>
            <a:off x="6447625" y="2611000"/>
            <a:ext cx="21207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Avenir"/>
                <a:ea typeface="Avenir"/>
                <a:cs typeface="Avenir"/>
                <a:sym typeface="Avenir"/>
              </a:rPr>
              <a:t>The Team</a:t>
            </a:r>
            <a:endParaRPr sz="3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48" name="Google Shape;1548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4524" y="527850"/>
            <a:ext cx="2909475" cy="21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650" y="2571750"/>
            <a:ext cx="5486767" cy="25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5" name="Google Shape;1555;p84"/>
          <p:cNvSpPr/>
          <p:nvPr/>
        </p:nvSpPr>
        <p:spPr>
          <a:xfrm>
            <a:off x="634086" y="335458"/>
            <a:ext cx="2471100" cy="44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6" name="Google Shape;1556;p84"/>
          <p:cNvSpPr/>
          <p:nvPr/>
        </p:nvSpPr>
        <p:spPr>
          <a:xfrm>
            <a:off x="637455" y="329167"/>
            <a:ext cx="2471100" cy="4433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7" name="Google Shape;1557;p84"/>
          <p:cNvSpPr/>
          <p:nvPr/>
        </p:nvSpPr>
        <p:spPr>
          <a:xfrm>
            <a:off x="557840" y="231257"/>
            <a:ext cx="2471100" cy="4433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8" name="Google Shape;1558;p84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9" name="Google Shape;1559;p84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0" name="Google Shape;1560;p84"/>
          <p:cNvSpPr txBox="1">
            <a:spLocks noGrp="1"/>
          </p:cNvSpPr>
          <p:nvPr>
            <p:ph type="title"/>
          </p:nvPr>
        </p:nvSpPr>
        <p:spPr>
          <a:xfrm>
            <a:off x="628650" y="896773"/>
            <a:ext cx="2329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</a:pPr>
            <a:r>
              <a:rPr lang="en" sz="2900"/>
              <a:t>The System Review</a:t>
            </a:r>
            <a:endParaRPr sz="2900"/>
          </a:p>
        </p:txBody>
      </p:sp>
      <p:sp>
        <p:nvSpPr>
          <p:cNvPr id="1561" name="Google Shape;1561;p84"/>
          <p:cNvSpPr txBox="1"/>
          <p:nvPr/>
        </p:nvSpPr>
        <p:spPr>
          <a:xfrm>
            <a:off x="3804950" y="374425"/>
            <a:ext cx="4858800" cy="3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Does your system solve the problem you set out to address? </a:t>
            </a:r>
            <a:endParaRPr sz="18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-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Yes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are the outstanding problems? </a:t>
            </a:r>
            <a:endParaRPr sz="18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-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 Global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would you do next to improve the system?</a:t>
            </a:r>
            <a:endParaRPr sz="18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-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Space (MongoDB)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-"/>
            </a:pPr>
            <a:r>
              <a:rPr lang="en" sz="18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Personalised secured vault for storing medical documents and bills.</a:t>
            </a: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567" name="Google Shape;1567;p85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1568" name="Google Shape;1568;p85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570" name="Google Shape;1570;p85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1" name="Google Shape;1571;p85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 b="1"/>
              <a:t>Analysis</a:t>
            </a:r>
            <a:endParaRPr b="1"/>
          </a:p>
        </p:txBody>
      </p:sp>
      <p:grpSp>
        <p:nvGrpSpPr>
          <p:cNvPr id="1572" name="Google Shape;1572;p85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573" name="Google Shape;1573;p85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4" name="Google Shape;1574;p85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8" name="Google Shape;1578;p85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79" name="Google Shape;1579;p85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3" name="Google Shape;1583;p85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4" name="Google Shape;1584;p85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5" name="Google Shape;1585;p85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586" name="Google Shape;1586;p85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1587" name="Google Shape;1587;p85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8" name="Google Shape;1588;p85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89" name="Google Shape;1589;p85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0" name="Google Shape;1590;p85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3" name="Google Shape;1593;p85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4" name="Google Shape;1594;p85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7" name="Google Shape;1597;p85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8" name="Google Shape;1598;p85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99" name="Google Shape;1599;p85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600" name="Google Shape;1600;p85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01" name="Google Shape;1601;p85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02" name="Google Shape;1602;p85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03" name="Google Shape;1603;p85"/>
          <p:cNvSpPr txBox="1"/>
          <p:nvPr/>
        </p:nvSpPr>
        <p:spPr>
          <a:xfrm>
            <a:off x="4539175" y="1114650"/>
            <a:ext cx="4163100" cy="3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The system is easily scalable.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The system is user friendly and easily usable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The NN model success rate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The system is secure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8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609" name="Google Shape;1609;p86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86700" cy="209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venir"/>
              <a:buChar char="•"/>
            </a:pPr>
            <a:r>
              <a:rPr lang="en" dirty="0"/>
              <a:t>Scope of the project– Covered 34 diseases.</a:t>
            </a:r>
            <a:endParaRPr dirty="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venir"/>
              <a:buChar char="•"/>
            </a:pPr>
            <a:r>
              <a:rPr lang="en" dirty="0"/>
              <a:t>Google App Engine memory limitation to 1GB.</a:t>
            </a:r>
            <a:endParaRPr dirty="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venir"/>
              <a:buChar char="•"/>
            </a:pPr>
            <a:r>
              <a:rPr lang="en" dirty="0"/>
              <a:t>Google maps API limited calls.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5" name="Google Shape;1615;p87"/>
          <p:cNvSpPr/>
          <p:nvPr/>
        </p:nvSpPr>
        <p:spPr>
          <a:xfrm>
            <a:off x="634086" y="335458"/>
            <a:ext cx="2471100" cy="44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6" name="Google Shape;1616;p87"/>
          <p:cNvSpPr/>
          <p:nvPr/>
        </p:nvSpPr>
        <p:spPr>
          <a:xfrm>
            <a:off x="637455" y="329167"/>
            <a:ext cx="2471100" cy="4433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7" name="Google Shape;1617;p87"/>
          <p:cNvSpPr/>
          <p:nvPr/>
        </p:nvSpPr>
        <p:spPr>
          <a:xfrm>
            <a:off x="557840" y="231257"/>
            <a:ext cx="2471100" cy="4433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8" name="Google Shape;1618;p87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9" name="Google Shape;1619;p87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0" name="Google Shape;1620;p87"/>
          <p:cNvSpPr txBox="1">
            <a:spLocks noGrp="1"/>
          </p:cNvSpPr>
          <p:nvPr>
            <p:ph type="title"/>
          </p:nvPr>
        </p:nvSpPr>
        <p:spPr>
          <a:xfrm>
            <a:off x="628650" y="896773"/>
            <a:ext cx="2329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</a:pPr>
            <a:r>
              <a:rPr lang="en" sz="2900"/>
              <a:t>Success</a:t>
            </a:r>
            <a:endParaRPr sz="2900"/>
          </a:p>
        </p:txBody>
      </p:sp>
      <p:sp>
        <p:nvSpPr>
          <p:cNvPr id="1621" name="Google Shape;1621;p87"/>
          <p:cNvSpPr txBox="1"/>
          <p:nvPr/>
        </p:nvSpPr>
        <p:spPr>
          <a:xfrm>
            <a:off x="4572000" y="832625"/>
            <a:ext cx="42321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venir"/>
              <a:buChar char="●"/>
            </a:pPr>
            <a:r>
              <a:rPr lang="en" sz="1700" b="1" dirty="0">
                <a:latin typeface="Avenir"/>
                <a:ea typeface="Avenir"/>
                <a:cs typeface="Avenir"/>
                <a:sym typeface="Avenir"/>
              </a:rPr>
              <a:t>Technology success</a:t>
            </a:r>
            <a:endParaRPr sz="1700" b="1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 sz="1800" b="1" dirty="0">
                <a:latin typeface="Avenir"/>
                <a:ea typeface="Avenir"/>
                <a:cs typeface="Avenir"/>
                <a:sym typeface="Avenir"/>
              </a:rPr>
              <a:t>Features success</a:t>
            </a:r>
            <a:endParaRPr sz="1800" b="1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venir"/>
              <a:buChar char="●"/>
            </a:pPr>
            <a:r>
              <a:rPr lang="en" sz="1700" b="1" dirty="0">
                <a:latin typeface="Avenir"/>
                <a:ea typeface="Avenir"/>
                <a:cs typeface="Avenir"/>
                <a:sym typeface="Avenir"/>
              </a:rPr>
              <a:t>Team success</a:t>
            </a:r>
            <a:endParaRPr sz="15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venir"/>
              <a:buChar char="●"/>
            </a:pPr>
            <a:r>
              <a:rPr lang="en" sz="1700" b="1" dirty="0">
                <a:latin typeface="Avenir"/>
                <a:ea typeface="Avenir"/>
                <a:cs typeface="Avenir"/>
                <a:sym typeface="Avenir"/>
              </a:rPr>
              <a:t>Users success</a:t>
            </a:r>
            <a:endParaRPr sz="1700" b="1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7" name="Google Shape;1627;p88"/>
          <p:cNvSpPr/>
          <p:nvPr/>
        </p:nvSpPr>
        <p:spPr>
          <a:xfrm>
            <a:off x="634086" y="335458"/>
            <a:ext cx="2471100" cy="44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8" name="Google Shape;1628;p88"/>
          <p:cNvSpPr/>
          <p:nvPr/>
        </p:nvSpPr>
        <p:spPr>
          <a:xfrm>
            <a:off x="637455" y="329167"/>
            <a:ext cx="2471100" cy="4433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9" name="Google Shape;1629;p88"/>
          <p:cNvSpPr/>
          <p:nvPr/>
        </p:nvSpPr>
        <p:spPr>
          <a:xfrm>
            <a:off x="557840" y="231257"/>
            <a:ext cx="2471100" cy="4433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30" name="Google Shape;1630;p88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31" name="Google Shape;1631;p88"/>
          <p:cNvSpPr/>
          <p:nvPr/>
        </p:nvSpPr>
        <p:spPr>
          <a:xfrm>
            <a:off x="245881" y="374431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32" name="Google Shape;1632;p88"/>
          <p:cNvSpPr txBox="1">
            <a:spLocks noGrp="1"/>
          </p:cNvSpPr>
          <p:nvPr>
            <p:ph type="title"/>
          </p:nvPr>
        </p:nvSpPr>
        <p:spPr>
          <a:xfrm>
            <a:off x="628650" y="896773"/>
            <a:ext cx="2329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None/>
            </a:pPr>
            <a:r>
              <a:rPr lang="en" sz="2100"/>
              <a:t>Conclusion A.K.A Learnings</a:t>
            </a:r>
            <a:endParaRPr sz="2100"/>
          </a:p>
        </p:txBody>
      </p:sp>
      <p:sp>
        <p:nvSpPr>
          <p:cNvPr id="1633" name="Google Shape;1633;p88"/>
          <p:cNvSpPr txBox="1"/>
          <p:nvPr/>
        </p:nvSpPr>
        <p:spPr>
          <a:xfrm>
            <a:off x="3612225" y="761200"/>
            <a:ext cx="4960200" cy="3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•How did you work together as a team?</a:t>
            </a:r>
            <a:endParaRPr sz="16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-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By motivating each other to work with more focus and enthusiasm.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-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Resolving Conflicts/issues at the moment as a group and helping each other grow. 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•What lessons have you learned from this project?</a:t>
            </a:r>
            <a:endParaRPr sz="16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-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Respect each other’s quirks.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•What would you do different next time?</a:t>
            </a:r>
            <a:endParaRPr sz="16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Make the requirements more specific at initial stages.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1907774" y="17584"/>
            <a:ext cx="36255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 sz="4500"/>
              <a:t>Project Vision</a:t>
            </a:r>
            <a:endParaRPr sz="4500"/>
          </a:p>
        </p:txBody>
      </p:sp>
      <p:sp>
        <p:nvSpPr>
          <p:cNvPr id="605" name="Google Shape;605;p53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6" name="Google Shape;606;p53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288800" y="1196475"/>
            <a:ext cx="7082700" cy="3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" sz="2300"/>
              <a:t>Reliable healthcare platform</a:t>
            </a:r>
            <a:endParaRPr sz="3000"/>
          </a:p>
          <a:p>
            <a:pPr marL="215900" lvl="0" indent="-2730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" sz="2300"/>
              <a:t>Self diagnosis tool</a:t>
            </a:r>
            <a:endParaRPr sz="2300"/>
          </a:p>
          <a:p>
            <a:pPr marL="215900" lvl="0" indent="-2730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" sz="2300"/>
              <a:t>Home remedies manage.</a:t>
            </a:r>
            <a:endParaRPr sz="3000"/>
          </a:p>
          <a:p>
            <a:pPr marL="215900" lvl="0" indent="-2730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" sz="2300"/>
              <a:t>List of doctors nearby. </a:t>
            </a:r>
            <a:endParaRPr sz="3000"/>
          </a:p>
          <a:p>
            <a:pPr marL="215900" lvl="0" indent="-2730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" sz="2300"/>
              <a:t>Build  a community.</a:t>
            </a:r>
            <a:endParaRPr sz="3000"/>
          </a:p>
          <a:p>
            <a:pPr marL="177800" lvl="0" indent="-889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300"/>
          </a:p>
        </p:txBody>
      </p:sp>
      <p:sp>
        <p:nvSpPr>
          <p:cNvPr id="608" name="Google Shape;608;p53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09" name="Google Shape;609;p53" descr="Tall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1851" y="240199"/>
            <a:ext cx="1078989" cy="107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 descr="Stethoscop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1850" y="1414657"/>
            <a:ext cx="1078990" cy="107899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3"/>
          <p:cNvSpPr/>
          <p:nvPr/>
        </p:nvSpPr>
        <p:spPr>
          <a:xfrm>
            <a:off x="6569564" y="2673455"/>
            <a:ext cx="2574436" cy="2470045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2" name="Google Shape;612;p53"/>
          <p:cNvSpPr/>
          <p:nvPr/>
        </p:nvSpPr>
        <p:spPr>
          <a:xfrm>
            <a:off x="6569564" y="2673455"/>
            <a:ext cx="2574436" cy="2470045"/>
          </a:xfrm>
          <a:custGeom>
            <a:avLst/>
            <a:gdLst/>
            <a:ahLst/>
            <a:cxnLst/>
            <a:rect l="l" t="t" r="r" b="b"/>
            <a:pathLst>
              <a:path w="3432581" h="3293393" extrusionOk="0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13" name="Google Shape;613;p53" descr="Medic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1814" y="2589117"/>
            <a:ext cx="1078990" cy="107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 descr="Map with pi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1815" y="3763576"/>
            <a:ext cx="1078989" cy="107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9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CDF7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39" name="Google Shape;1639;p89"/>
          <p:cNvSpPr/>
          <p:nvPr/>
        </p:nvSpPr>
        <p:spPr>
          <a:xfrm>
            <a:off x="8551392" y="4590815"/>
            <a:ext cx="314400" cy="3144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40" name="Google Shape;1640;p89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41" name="Google Shape;1641;p89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642" name="Google Shape;1642;p89"/>
          <p:cNvGraphicFramePr/>
          <p:nvPr/>
        </p:nvGraphicFramePr>
        <p:xfrm>
          <a:off x="1468375" y="890975"/>
          <a:ext cx="7239000" cy="3413700"/>
        </p:xfrm>
        <a:graphic>
          <a:graphicData uri="http://schemas.openxmlformats.org/drawingml/2006/table">
            <a:tbl>
              <a:tblPr>
                <a:noFill/>
                <a:tableStyleId>{FA1EBFD0-655B-4B81-9659-64DC494EFF47}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latin typeface="Avenir"/>
                          <a:ea typeface="Avenir"/>
                          <a:cs typeface="Avenir"/>
                          <a:sym typeface="Avenir"/>
                        </a:rPr>
                        <a:t>Liked </a:t>
                      </a:r>
                      <a:endParaRPr sz="2100" b="1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- Devoted member and team level concern for a common cause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- Successfully able to deliver the functionality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- Help received from mentors and members of the other teams.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FFEC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highlight>
                            <a:srgbClr val="C9DAF8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Learned</a:t>
                      </a:r>
                      <a:endParaRPr sz="1900" b="1">
                        <a:highlight>
                          <a:srgbClr val="C9DAF8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latin typeface="Avenir"/>
                          <a:ea typeface="Avenir"/>
                          <a:cs typeface="Avenir"/>
                          <a:sym typeface="Avenir"/>
                        </a:rPr>
                        <a:t>- Team Work</a:t>
                      </a:r>
                      <a:endParaRPr sz="13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latin typeface="Avenir"/>
                          <a:ea typeface="Avenir"/>
                          <a:cs typeface="Avenir"/>
                          <a:sym typeface="Avenir"/>
                        </a:rPr>
                        <a:t>- In-depth understanding of technologies used</a:t>
                      </a:r>
                      <a:endParaRPr sz="13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latin typeface="Avenir"/>
                          <a:ea typeface="Avenir"/>
                          <a:cs typeface="Avenir"/>
                          <a:sym typeface="Avenir"/>
                        </a:rPr>
                        <a:t>- How to work in fast-paced Agile development</a:t>
                      </a:r>
                      <a:endParaRPr sz="13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latin typeface="Avenir"/>
                          <a:ea typeface="Avenir"/>
                          <a:cs typeface="Avenir"/>
                          <a:sym typeface="Avenir"/>
                        </a:rPr>
                        <a:t>- How to make UI presentable</a:t>
                      </a:r>
                      <a:endParaRPr sz="13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latin typeface="Avenir"/>
                          <a:ea typeface="Avenir"/>
                          <a:cs typeface="Avenir"/>
                          <a:sym typeface="Avenir"/>
                        </a:rPr>
                        <a:t>- Importance of feedback loop</a:t>
                      </a:r>
                      <a:endParaRPr sz="13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venir"/>
                          <a:ea typeface="Avenir"/>
                          <a:cs typeface="Avenir"/>
                          <a:sym typeface="Avenir"/>
                        </a:rPr>
                        <a:t>- How to work with GitHub and ZenHub</a:t>
                      </a:r>
                      <a:endParaRPr sz="13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highlight>
                            <a:srgbClr val="F4CCCC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Mad</a:t>
                      </a:r>
                      <a:endParaRPr sz="1900" b="1">
                        <a:highlight>
                          <a:srgbClr val="F4CCCC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- Frustrating number of errors we encountered during development and deployment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- No face to face interactions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- Overhead on API calls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highlight>
                            <a:schemeClr val="lt2"/>
                          </a:highlight>
                          <a:latin typeface="Avenir"/>
                          <a:ea typeface="Avenir"/>
                          <a:cs typeface="Avenir"/>
                          <a:sym typeface="Avenir"/>
                        </a:rPr>
                        <a:t>Longed For</a:t>
                      </a:r>
                      <a:endParaRPr sz="1900" b="1">
                        <a:highlight>
                          <a:schemeClr val="lt2"/>
                        </a:highlight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- More time for development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- A range of free tools that we can use for deployment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-More RAM, Storage and higher processing speed.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677" name="Google Shape;1677;p91"/>
          <p:cNvGrpSpPr/>
          <p:nvPr/>
        </p:nvGrpSpPr>
        <p:grpSpPr>
          <a:xfrm>
            <a:off x="0" y="283420"/>
            <a:ext cx="1396391" cy="538135"/>
            <a:chOff x="0" y="377893"/>
            <a:chExt cx="1861854" cy="717514"/>
          </a:xfrm>
        </p:grpSpPr>
        <p:sp>
          <p:nvSpPr>
            <p:cNvPr id="1678" name="Google Shape;1678;p91"/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79" name="Google Shape;1679;p91"/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680" name="Google Shape;1680;p91"/>
          <p:cNvSpPr/>
          <p:nvPr/>
        </p:nvSpPr>
        <p:spPr>
          <a:xfrm>
            <a:off x="631156" y="948601"/>
            <a:ext cx="3669000" cy="3383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1" name="Google Shape;1681;p91"/>
          <p:cNvSpPr/>
          <p:nvPr/>
        </p:nvSpPr>
        <p:spPr>
          <a:xfrm>
            <a:off x="631156" y="948601"/>
            <a:ext cx="3669000" cy="3383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2" name="Google Shape;1682;p91"/>
          <p:cNvSpPr/>
          <p:nvPr/>
        </p:nvSpPr>
        <p:spPr>
          <a:xfrm>
            <a:off x="554969" y="879843"/>
            <a:ext cx="3669000" cy="3383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3" name="Google Shape;1683;p91"/>
          <p:cNvSpPr txBox="1">
            <a:spLocks noGrp="1"/>
          </p:cNvSpPr>
          <p:nvPr>
            <p:ph type="title"/>
          </p:nvPr>
        </p:nvSpPr>
        <p:spPr>
          <a:xfrm>
            <a:off x="826775" y="948601"/>
            <a:ext cx="3085800" cy="3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84" name="Google Shape;1684;p91"/>
          <p:cNvSpPr/>
          <p:nvPr/>
        </p:nvSpPr>
        <p:spPr>
          <a:xfrm>
            <a:off x="3226780" y="598867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5" name="Google Shape;1685;p91"/>
          <p:cNvSpPr/>
          <p:nvPr/>
        </p:nvSpPr>
        <p:spPr>
          <a:xfrm>
            <a:off x="3226780" y="598867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6" name="Google Shape;1686;p91"/>
          <p:cNvSpPr/>
          <p:nvPr/>
        </p:nvSpPr>
        <p:spPr>
          <a:xfrm>
            <a:off x="434991" y="3453571"/>
            <a:ext cx="239700" cy="2397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7" name="Google Shape;1687;p91"/>
          <p:cNvSpPr/>
          <p:nvPr/>
        </p:nvSpPr>
        <p:spPr>
          <a:xfrm>
            <a:off x="434991" y="3453571"/>
            <a:ext cx="239700" cy="239700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8" name="Google Shape;1688;p91"/>
          <p:cNvSpPr txBox="1">
            <a:spLocks noGrp="1"/>
          </p:cNvSpPr>
          <p:nvPr>
            <p:ph type="body" idx="1"/>
          </p:nvPr>
        </p:nvSpPr>
        <p:spPr>
          <a:xfrm>
            <a:off x="4676151" y="1009370"/>
            <a:ext cx="3912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46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(PDF) Usability of health web sites for older adults: A preliminary study. (n.d.). Retrieved November 17, 2020, from https://www.researchgate.net/publication/8128206_Usability_of_health_web_sites_for_older_adults_A_preliminary_study</a:t>
            </a:r>
            <a:endParaRPr sz="800">
              <a:solidFill>
                <a:srgbClr val="40404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5 Usability Design Tips For A Better User Experience Design. (n.d.). Retrieved November 17, 2020, from https://www.invespcro.com/blog/usability-design-for-a-better-user-experience/</a:t>
            </a:r>
            <a:endParaRPr sz="800">
              <a:solidFill>
                <a:srgbClr val="40404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Being Predictable: The First Essential of a Customer-Centric Business | UX Magazine. (n.d.). Retrieved November 17, 2020, from https://uxmag.com/articles/being-predictable</a:t>
            </a:r>
            <a:endParaRPr sz="800">
              <a:solidFill>
                <a:srgbClr val="40404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Consistency — A Key Design Principle | by Saadia Minhas | Prototype. (n.d.). Retrieved November 17, 2020, from https://blog.prototypr.io/consistency-a-key-design-principle-5d125469da8e</a:t>
            </a:r>
            <a:endParaRPr sz="800">
              <a:solidFill>
                <a:srgbClr val="40404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Executive, N. H. S., Strategy, A. I., Nhs, M., Executive, N. H. S., Core, I., Plan, N. H. S., … Plan, N. S. (2005). </a:t>
            </a:r>
            <a:r>
              <a:rPr lang="en" sz="800" i="1">
                <a:solidFill>
                  <a:srgbClr val="404040"/>
                </a:solidFill>
              </a:rPr>
              <a:t>Evaluating Models of Health Service Delivery of E-Health Strategies To Meet the Aims of the Nhs and the</a:t>
            </a:r>
            <a:r>
              <a:rPr lang="en" sz="800">
                <a:solidFill>
                  <a:srgbClr val="404040"/>
                </a:solidFill>
              </a:rPr>
              <a:t>. </a:t>
            </a:r>
            <a:r>
              <a:rPr lang="en" sz="800" i="1">
                <a:solidFill>
                  <a:srgbClr val="404040"/>
                </a:solidFill>
              </a:rPr>
              <a:t>2005</a:t>
            </a:r>
            <a:r>
              <a:rPr lang="en" sz="800">
                <a:solidFill>
                  <a:srgbClr val="404040"/>
                </a:solidFill>
              </a:rPr>
              <a:t>(September 1998).</a:t>
            </a:r>
            <a:endParaRPr sz="800">
              <a:solidFill>
                <a:srgbClr val="40404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Granić, A., Mitrović, I., &amp; Marangunić, N. (2008). Usability evaluation of web portals. </a:t>
            </a:r>
            <a:r>
              <a:rPr lang="en" sz="800" i="1">
                <a:solidFill>
                  <a:srgbClr val="404040"/>
                </a:solidFill>
              </a:rPr>
              <a:t>Proceedings of the International Conference on Information Technology Interfaces, ITI</a:t>
            </a:r>
            <a:r>
              <a:rPr lang="en" sz="800">
                <a:solidFill>
                  <a:srgbClr val="404040"/>
                </a:solidFill>
              </a:rPr>
              <a:t>, 427–432.</a:t>
            </a:r>
            <a:r>
              <a:rPr lang="en" sz="800">
                <a:solidFill>
                  <a:srgbClr val="000000"/>
                </a:solidFill>
              </a:rPr>
              <a:t> 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https://doi.org/10.1109/ITI.2008.4588448</a:t>
            </a:r>
            <a:r>
              <a:rPr lang="en" sz="800">
                <a:solidFill>
                  <a:srgbClr val="000000"/>
                </a:solidFill>
              </a:rPr>
              <a:t> </a:t>
            </a:r>
            <a:endParaRPr sz="900">
              <a:solidFill>
                <a:srgbClr val="000000"/>
              </a:solidFill>
            </a:endParaRPr>
          </a:p>
          <a:p>
            <a:pPr marL="177800" lvl="0" indent="-114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900"/>
          </a:p>
          <a:p>
            <a:pPr marL="177800" lvl="0" indent="-114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900"/>
          </a:p>
          <a:p>
            <a:pPr marL="177800" lvl="0" indent="-114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900"/>
          </a:p>
        </p:txBody>
      </p:sp>
      <p:grpSp>
        <p:nvGrpSpPr>
          <p:cNvPr id="1689" name="Google Shape;1689;p91"/>
          <p:cNvGrpSpPr/>
          <p:nvPr/>
        </p:nvGrpSpPr>
        <p:grpSpPr>
          <a:xfrm>
            <a:off x="7821133" y="4490152"/>
            <a:ext cx="790828" cy="352257"/>
            <a:chOff x="9841624" y="4115729"/>
            <a:chExt cx="602169" cy="268223"/>
          </a:xfrm>
        </p:grpSpPr>
        <p:sp>
          <p:nvSpPr>
            <p:cNvPr id="1690" name="Google Shape;1690;p91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1" name="Google Shape;1691;p9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2" name="Google Shape;1692;p91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3" name="Google Shape;1693;p9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94" name="Google Shape;1694;p9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700" name="Google Shape;1700;p92"/>
          <p:cNvGrpSpPr/>
          <p:nvPr/>
        </p:nvGrpSpPr>
        <p:grpSpPr>
          <a:xfrm>
            <a:off x="0" y="283420"/>
            <a:ext cx="1396391" cy="538135"/>
            <a:chOff x="0" y="377893"/>
            <a:chExt cx="1861854" cy="717514"/>
          </a:xfrm>
        </p:grpSpPr>
        <p:sp>
          <p:nvSpPr>
            <p:cNvPr id="1701" name="Google Shape;1701;p92"/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02" name="Google Shape;1702;p92"/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703" name="Google Shape;1703;p92"/>
          <p:cNvSpPr/>
          <p:nvPr/>
        </p:nvSpPr>
        <p:spPr>
          <a:xfrm>
            <a:off x="631156" y="948601"/>
            <a:ext cx="3669000" cy="3383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4" name="Google Shape;1704;p92"/>
          <p:cNvSpPr/>
          <p:nvPr/>
        </p:nvSpPr>
        <p:spPr>
          <a:xfrm>
            <a:off x="631156" y="948601"/>
            <a:ext cx="3669000" cy="3383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5" name="Google Shape;1705;p92"/>
          <p:cNvSpPr/>
          <p:nvPr/>
        </p:nvSpPr>
        <p:spPr>
          <a:xfrm>
            <a:off x="554969" y="879843"/>
            <a:ext cx="3669000" cy="3383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6" name="Google Shape;1706;p92"/>
          <p:cNvSpPr txBox="1">
            <a:spLocks noGrp="1"/>
          </p:cNvSpPr>
          <p:nvPr>
            <p:ph type="title"/>
          </p:nvPr>
        </p:nvSpPr>
        <p:spPr>
          <a:xfrm>
            <a:off x="826775" y="948601"/>
            <a:ext cx="3085800" cy="3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07" name="Google Shape;1707;p92"/>
          <p:cNvSpPr/>
          <p:nvPr/>
        </p:nvSpPr>
        <p:spPr>
          <a:xfrm>
            <a:off x="3226780" y="598867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8" name="Google Shape;1708;p92"/>
          <p:cNvSpPr/>
          <p:nvPr/>
        </p:nvSpPr>
        <p:spPr>
          <a:xfrm>
            <a:off x="3226780" y="598867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9" name="Google Shape;1709;p92"/>
          <p:cNvSpPr/>
          <p:nvPr/>
        </p:nvSpPr>
        <p:spPr>
          <a:xfrm>
            <a:off x="434991" y="3453571"/>
            <a:ext cx="239700" cy="2397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10" name="Google Shape;1710;p92"/>
          <p:cNvSpPr/>
          <p:nvPr/>
        </p:nvSpPr>
        <p:spPr>
          <a:xfrm>
            <a:off x="434991" y="3453571"/>
            <a:ext cx="239700" cy="239700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11" name="Google Shape;1711;p92"/>
          <p:cNvSpPr txBox="1">
            <a:spLocks noGrp="1"/>
          </p:cNvSpPr>
          <p:nvPr>
            <p:ph type="body" idx="1"/>
          </p:nvPr>
        </p:nvSpPr>
        <p:spPr>
          <a:xfrm>
            <a:off x="4676151" y="1009370"/>
            <a:ext cx="3912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How to Incorporate Accessibility in Your Website. (n.d.). Retrieved November 17, 2020, from https://www.searchenginejournal.com/make-website-more-accessible/347450/</a:t>
            </a:r>
            <a:endParaRPr sz="800">
              <a:solidFill>
                <a:srgbClr val="40404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Hypertext - an overview | ScienceDirect Topics. (n.d.). Retrieved November 17, 2020, from https://www.sciencedirect.com/topics/computer-science/hypertext</a:t>
            </a:r>
            <a:endParaRPr sz="800">
              <a:solidFill>
                <a:srgbClr val="40404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Rozmovits, L., &amp; Ziebland, S. (2004). What do patients with prostate or breast cancer want from an Internet site? A qualitative study of information needs. </a:t>
            </a:r>
            <a:r>
              <a:rPr lang="en" sz="800" i="1">
                <a:solidFill>
                  <a:srgbClr val="404040"/>
                </a:solidFill>
              </a:rPr>
              <a:t>Patient Education and Counseling</a:t>
            </a:r>
            <a:r>
              <a:rPr lang="en" sz="800">
                <a:solidFill>
                  <a:srgbClr val="404040"/>
                </a:solidFill>
              </a:rPr>
              <a:t>, </a:t>
            </a:r>
            <a:r>
              <a:rPr lang="en" sz="800" i="1">
                <a:solidFill>
                  <a:srgbClr val="404040"/>
                </a:solidFill>
              </a:rPr>
              <a:t>53</a:t>
            </a:r>
            <a:r>
              <a:rPr lang="en" sz="800">
                <a:solidFill>
                  <a:srgbClr val="404040"/>
                </a:solidFill>
              </a:rPr>
              <a:t>(1), 57–64. https://doi.org/10.1016/S0738-3991(03)00116-2</a:t>
            </a:r>
            <a:endParaRPr sz="800">
              <a:solidFill>
                <a:srgbClr val="40404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Sillence, E., Briggs, P., Fishwick, L., &amp; Harris, P. (2004). Trust and mistrust of online health sites. </a:t>
            </a:r>
            <a:r>
              <a:rPr lang="en" sz="800" i="1">
                <a:solidFill>
                  <a:srgbClr val="404040"/>
                </a:solidFill>
              </a:rPr>
              <a:t>Conference on Human Factors in Computing Systems - Proceedings</a:t>
            </a:r>
            <a:r>
              <a:rPr lang="en" sz="800">
                <a:solidFill>
                  <a:srgbClr val="404040"/>
                </a:solidFill>
              </a:rPr>
              <a:t>, 663–670. https://doi.org/10.1145/985692.985776</a:t>
            </a:r>
            <a:endParaRPr sz="800">
              <a:solidFill>
                <a:srgbClr val="40404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Sillence, E., Briggs, P., Harris, P., &amp; Fishwick, L. (2006). Changes in online health usage over the last five years. </a:t>
            </a:r>
            <a:r>
              <a:rPr lang="en" sz="800" i="1">
                <a:solidFill>
                  <a:srgbClr val="404040"/>
                </a:solidFill>
              </a:rPr>
              <a:t>Conference on Human Factors in Computing Systems - Proceedings</a:t>
            </a:r>
            <a:r>
              <a:rPr lang="en" sz="800">
                <a:solidFill>
                  <a:srgbClr val="404040"/>
                </a:solidFill>
              </a:rPr>
              <a:t>, 1331–1336.</a:t>
            </a:r>
            <a:r>
              <a:rPr lang="en" sz="800">
                <a:solidFill>
                  <a:srgbClr val="000000"/>
                </a:solidFill>
              </a:rPr>
              <a:t> </a:t>
            </a:r>
            <a:r>
              <a:rPr lang="en" sz="80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https://doi.org/10.1145/1125451.1125698</a:t>
            </a:r>
            <a:endParaRPr sz="800">
              <a:solidFill>
                <a:srgbClr val="000000"/>
              </a:solidFill>
            </a:endParaRPr>
          </a:p>
          <a:p>
            <a:pPr marL="177800" lvl="0" indent="-146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Stepanovich, P. L., &amp; Uhrig, J. D. (1999). Decision making in high-velocity environments:  Implications</a:t>
            </a:r>
            <a:r>
              <a:rPr lang="en" sz="800">
                <a:solidFill>
                  <a:srgbClr val="FFFFFF"/>
                </a:solidFill>
              </a:rPr>
              <a:t> </a:t>
            </a:r>
            <a:r>
              <a:rPr lang="en" sz="800">
                <a:solidFill>
                  <a:srgbClr val="404040"/>
                </a:solidFill>
              </a:rPr>
              <a:t>for healthcare. Journal of Healthcare Management, 44(3), 197.</a:t>
            </a:r>
            <a:endParaRPr sz="800">
              <a:solidFill>
                <a:srgbClr val="404040"/>
              </a:solidFill>
            </a:endParaRPr>
          </a:p>
          <a:p>
            <a:pPr marL="1778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endParaRPr sz="1000"/>
          </a:p>
          <a:p>
            <a:pPr marL="177800" lvl="0" indent="-114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177800" lvl="0" indent="-114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177800" lvl="0" indent="-114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</p:txBody>
      </p:sp>
      <p:grpSp>
        <p:nvGrpSpPr>
          <p:cNvPr id="1712" name="Google Shape;1712;p92"/>
          <p:cNvGrpSpPr/>
          <p:nvPr/>
        </p:nvGrpSpPr>
        <p:grpSpPr>
          <a:xfrm>
            <a:off x="7821133" y="4490152"/>
            <a:ext cx="790828" cy="352257"/>
            <a:chOff x="9841624" y="4115729"/>
            <a:chExt cx="602169" cy="268223"/>
          </a:xfrm>
        </p:grpSpPr>
        <p:sp>
          <p:nvSpPr>
            <p:cNvPr id="1713" name="Google Shape;1713;p92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4" name="Google Shape;1714;p92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5" name="Google Shape;1715;p9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6" name="Google Shape;1716;p92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17" name="Google Shape;1717;p9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723" name="Google Shape;1723;p93"/>
          <p:cNvGrpSpPr/>
          <p:nvPr/>
        </p:nvGrpSpPr>
        <p:grpSpPr>
          <a:xfrm>
            <a:off x="0" y="283420"/>
            <a:ext cx="1396391" cy="538135"/>
            <a:chOff x="0" y="377893"/>
            <a:chExt cx="1861854" cy="717514"/>
          </a:xfrm>
        </p:grpSpPr>
        <p:sp>
          <p:nvSpPr>
            <p:cNvPr id="1724" name="Google Shape;1724;p93"/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25" name="Google Shape;1725;p93"/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726" name="Google Shape;1726;p93"/>
          <p:cNvSpPr/>
          <p:nvPr/>
        </p:nvSpPr>
        <p:spPr>
          <a:xfrm>
            <a:off x="631156" y="948601"/>
            <a:ext cx="3669000" cy="3383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7" name="Google Shape;1727;p93"/>
          <p:cNvSpPr/>
          <p:nvPr/>
        </p:nvSpPr>
        <p:spPr>
          <a:xfrm>
            <a:off x="631156" y="948601"/>
            <a:ext cx="3669000" cy="33837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8" name="Google Shape;1728;p93"/>
          <p:cNvSpPr/>
          <p:nvPr/>
        </p:nvSpPr>
        <p:spPr>
          <a:xfrm>
            <a:off x="554969" y="879843"/>
            <a:ext cx="3669000" cy="3383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9" name="Google Shape;1729;p93"/>
          <p:cNvSpPr txBox="1">
            <a:spLocks noGrp="1"/>
          </p:cNvSpPr>
          <p:nvPr>
            <p:ph type="title"/>
          </p:nvPr>
        </p:nvSpPr>
        <p:spPr>
          <a:xfrm>
            <a:off x="826775" y="948601"/>
            <a:ext cx="3085800" cy="3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30" name="Google Shape;1730;p93"/>
          <p:cNvSpPr/>
          <p:nvPr/>
        </p:nvSpPr>
        <p:spPr>
          <a:xfrm>
            <a:off x="3226780" y="598867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1" name="Google Shape;1731;p93"/>
          <p:cNvSpPr/>
          <p:nvPr/>
        </p:nvSpPr>
        <p:spPr>
          <a:xfrm>
            <a:off x="3226780" y="598867"/>
            <a:ext cx="686076" cy="686076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2" name="Google Shape;1732;p93"/>
          <p:cNvSpPr/>
          <p:nvPr/>
        </p:nvSpPr>
        <p:spPr>
          <a:xfrm>
            <a:off x="434991" y="3453571"/>
            <a:ext cx="239700" cy="2397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3" name="Google Shape;1733;p93"/>
          <p:cNvSpPr/>
          <p:nvPr/>
        </p:nvSpPr>
        <p:spPr>
          <a:xfrm>
            <a:off x="434991" y="3453571"/>
            <a:ext cx="239700" cy="239700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4" name="Google Shape;1734;p93"/>
          <p:cNvSpPr txBox="1">
            <a:spLocks noGrp="1"/>
          </p:cNvSpPr>
          <p:nvPr>
            <p:ph type="body" idx="1"/>
          </p:nvPr>
        </p:nvSpPr>
        <p:spPr>
          <a:xfrm>
            <a:off x="4699050" y="948600"/>
            <a:ext cx="3912900" cy="3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524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0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Tahir, U., &amp; Mushtaq, A. (2015). Measuring User Satisfaction through Website Evaluation Framework. </a:t>
            </a:r>
            <a:r>
              <a:rPr lang="en" sz="800" i="1">
                <a:solidFill>
                  <a:srgbClr val="404040"/>
                </a:solidFill>
              </a:rPr>
              <a:t>International Journal of Knowledge Engineering-IACSIT</a:t>
            </a:r>
            <a:r>
              <a:rPr lang="en" sz="800">
                <a:solidFill>
                  <a:srgbClr val="404040"/>
                </a:solidFill>
              </a:rPr>
              <a:t>, </a:t>
            </a:r>
            <a:r>
              <a:rPr lang="en" sz="800" i="1">
                <a:solidFill>
                  <a:srgbClr val="404040"/>
                </a:solidFill>
              </a:rPr>
              <a:t>1</a:t>
            </a:r>
            <a:r>
              <a:rPr lang="en" sz="800">
                <a:solidFill>
                  <a:srgbClr val="404040"/>
                </a:solidFill>
              </a:rPr>
              <a:t>(2), 125–128. https://doi.org/10.7763/ijke.2015.v1.21</a:t>
            </a:r>
            <a:endParaRPr sz="800">
              <a:solidFill>
                <a:srgbClr val="404040"/>
              </a:solidFill>
            </a:endParaRPr>
          </a:p>
          <a:p>
            <a:pPr marL="177800" lvl="0" indent="-1524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0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The Illusion of Completeness: What It Is and How to Avoid It. (n.d.). Retrieved November 17, 2020, from https://www.nngroup.com/articles/illusion-of-completeness/</a:t>
            </a:r>
            <a:endParaRPr sz="800">
              <a:solidFill>
                <a:srgbClr val="404040"/>
              </a:solidFill>
            </a:endParaRPr>
          </a:p>
          <a:p>
            <a:pPr marL="177800" lvl="0" indent="-1524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0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Usability Guidelines | Division of Student Life. (n.d.). Retrieved November 18, 2020, from https://studentlife.mit.edu/wellness-and-support/accessibility-usability/usability/usability-guidelines</a:t>
            </a:r>
            <a:endParaRPr sz="800">
              <a:solidFill>
                <a:srgbClr val="404040"/>
              </a:solidFill>
            </a:endParaRPr>
          </a:p>
          <a:p>
            <a:pPr marL="177800" lvl="0" indent="-1524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0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What is Aesthetics? | Interaction Design Foundation (IxDF). (n.d.). Retrieved November 17, 2020, from https://www.interaction-design.org/literature/topics/aesthetics</a:t>
            </a:r>
            <a:endParaRPr sz="800">
              <a:solidFill>
                <a:srgbClr val="404040"/>
              </a:solidFill>
            </a:endParaRPr>
          </a:p>
          <a:p>
            <a:pPr marL="177800" lvl="0" indent="-1524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000"/>
              <a:buFont typeface="Avenir"/>
              <a:buChar char="•"/>
            </a:pPr>
            <a:r>
              <a:rPr lang="en" sz="800">
                <a:solidFill>
                  <a:srgbClr val="404040"/>
                </a:solidFill>
              </a:rPr>
              <a:t>Why Simplicity Is So Incredibly Important In UX Design. (n.d.). Retrieved November 17, 2020, from https://careerfoundry.com/en/blog/ux-design/how-important-is-simplicity-in-ux-design/ </a:t>
            </a:r>
            <a:endParaRPr sz="800" i="1"/>
          </a:p>
          <a:p>
            <a:pPr marL="177800" lvl="0" indent="-1524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000"/>
              <a:buFont typeface="Avenir"/>
              <a:buChar char="•"/>
            </a:pPr>
            <a:r>
              <a:rPr lang="en" sz="800" i="1"/>
              <a:t>Share and Discover Knowledge on SlideShare</a:t>
            </a:r>
            <a:r>
              <a:rPr lang="en" sz="800"/>
              <a:t> (no date). Available at: https://www.slideshare.net/ </a:t>
            </a:r>
            <a:endParaRPr sz="800">
              <a:solidFill>
                <a:srgbClr val="404040"/>
              </a:solidFill>
            </a:endParaRPr>
          </a:p>
          <a:p>
            <a:pPr marL="1778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lvl="0" indent="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endParaRPr sz="1000"/>
          </a:p>
          <a:p>
            <a:pPr marL="177800" lvl="0" indent="-1143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177800" lvl="0" indent="-114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  <a:p>
            <a:pPr marL="177800" lvl="0" indent="-1143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/>
          </a:p>
        </p:txBody>
      </p:sp>
      <p:grpSp>
        <p:nvGrpSpPr>
          <p:cNvPr id="1735" name="Google Shape;1735;p93"/>
          <p:cNvGrpSpPr/>
          <p:nvPr/>
        </p:nvGrpSpPr>
        <p:grpSpPr>
          <a:xfrm>
            <a:off x="7821133" y="4490152"/>
            <a:ext cx="790828" cy="352257"/>
            <a:chOff x="9841624" y="4115729"/>
            <a:chExt cx="602169" cy="268223"/>
          </a:xfrm>
        </p:grpSpPr>
        <p:sp>
          <p:nvSpPr>
            <p:cNvPr id="1736" name="Google Shape;1736;p9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7" name="Google Shape;1737;p9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8" name="Google Shape;1738;p9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39" name="Google Shape;1739;p9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40" name="Google Shape;1740;p9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B747-1F93-4D14-B17E-D73FAB9B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Link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22F1-BFBD-4D09-8670-7122A502E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74813"/>
            <a:ext cx="7886700" cy="1315641"/>
          </a:xfrm>
        </p:spPr>
        <p:txBody>
          <a:bodyPr/>
          <a:lstStyle/>
          <a:p>
            <a:pPr marL="139700" indent="0">
              <a:buNone/>
            </a:pPr>
            <a:r>
              <a:rPr lang="en-IN" sz="2800" dirty="0">
                <a:hlinkClick r:id="rId2"/>
              </a:rPr>
              <a:t>https://github.com/GroupProjectSem3/Haley/tree/master/Documentation/Final%20Demo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4258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7" name="Google Shape;1647;p90"/>
          <p:cNvGrpSpPr/>
          <p:nvPr/>
        </p:nvGrpSpPr>
        <p:grpSpPr>
          <a:xfrm>
            <a:off x="8249352" y="4490152"/>
            <a:ext cx="790828" cy="352257"/>
            <a:chOff x="9841624" y="4115729"/>
            <a:chExt cx="602169" cy="268223"/>
          </a:xfrm>
        </p:grpSpPr>
        <p:sp>
          <p:nvSpPr>
            <p:cNvPr id="1648" name="Google Shape;1648;p9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49" name="Google Shape;1649;p9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0" name="Google Shape;1650;p9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1" name="Google Shape;1651;p9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2" name="Google Shape;1652;p9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653" name="Google Shape;1653;p90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4" name="Google Shape;1654;p90"/>
          <p:cNvSpPr/>
          <p:nvPr/>
        </p:nvSpPr>
        <p:spPr>
          <a:xfrm>
            <a:off x="0" y="-393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5" name="Google Shape;1655;p90"/>
          <p:cNvSpPr txBox="1">
            <a:spLocks noGrp="1"/>
          </p:cNvSpPr>
          <p:nvPr>
            <p:ph type="title"/>
          </p:nvPr>
        </p:nvSpPr>
        <p:spPr>
          <a:xfrm>
            <a:off x="554939" y="617380"/>
            <a:ext cx="36708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</a:pPr>
            <a:r>
              <a:rPr lang="en" sz="4500" b="1" cap="none"/>
              <a:t>THANK YOU </a:t>
            </a:r>
            <a:endParaRPr/>
          </a:p>
        </p:txBody>
      </p:sp>
      <p:sp>
        <p:nvSpPr>
          <p:cNvPr id="1656" name="Google Shape;1656;p90"/>
          <p:cNvSpPr txBox="1">
            <a:spLocks noGrp="1"/>
          </p:cNvSpPr>
          <p:nvPr>
            <p:ph type="body" idx="1"/>
          </p:nvPr>
        </p:nvSpPr>
        <p:spPr>
          <a:xfrm>
            <a:off x="507839" y="3410375"/>
            <a:ext cx="36708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 	</a:t>
            </a:r>
            <a:r>
              <a:rPr lang="en" sz="1800" cap="none"/>
              <a:t>ANY QUESTIONS PL</a:t>
            </a:r>
            <a:r>
              <a:rPr lang="en" sz="1800"/>
              <a:t>EASE</a:t>
            </a:r>
            <a:r>
              <a:rPr lang="en" sz="1800" cap="none"/>
              <a:t>?</a:t>
            </a:r>
            <a:endParaRPr/>
          </a:p>
        </p:txBody>
      </p:sp>
      <p:grpSp>
        <p:nvGrpSpPr>
          <p:cNvPr id="1657" name="Google Shape;1657;p90"/>
          <p:cNvGrpSpPr/>
          <p:nvPr/>
        </p:nvGrpSpPr>
        <p:grpSpPr>
          <a:xfrm>
            <a:off x="4861179" y="504841"/>
            <a:ext cx="3625152" cy="4262593"/>
            <a:chOff x="1674895" y="1345036"/>
            <a:chExt cx="5428500" cy="4210800"/>
          </a:xfrm>
        </p:grpSpPr>
        <p:sp>
          <p:nvSpPr>
            <p:cNvPr id="1658" name="Google Shape;1658;p9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59" name="Google Shape;1659;p90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660" name="Google Shape;1660;p90"/>
          <p:cNvSpPr/>
          <p:nvPr/>
        </p:nvSpPr>
        <p:spPr>
          <a:xfrm>
            <a:off x="4762692" y="447617"/>
            <a:ext cx="3625500" cy="424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661" name="Google Shape;1661;p90"/>
          <p:cNvGrpSpPr/>
          <p:nvPr/>
        </p:nvGrpSpPr>
        <p:grpSpPr>
          <a:xfrm>
            <a:off x="4097240" y="869572"/>
            <a:ext cx="790828" cy="352257"/>
            <a:chOff x="9841624" y="4115729"/>
            <a:chExt cx="602169" cy="268223"/>
          </a:xfrm>
        </p:grpSpPr>
        <p:sp>
          <p:nvSpPr>
            <p:cNvPr id="1662" name="Google Shape;1662;p9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3" name="Google Shape;1663;p90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4" name="Google Shape;1664;p9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5" name="Google Shape;1665;p9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66" name="Google Shape;1666;p9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667" name="Google Shape;1667;p90" descr="Smiling Face with No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3222" y="1105637"/>
            <a:ext cx="2924366" cy="2924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90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69" name="Google Shape;1669;p90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0" name="Google Shape;1670;p90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71" name="Google Shape;1671;p90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20" name="Google Shape;620;p54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621" name="Google Shape;621;p54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23" name="Google Shape;623;p54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4" name="Google Shape;624;p54"/>
          <p:cNvSpPr txBox="1">
            <a:spLocks noGrp="1"/>
          </p:cNvSpPr>
          <p:nvPr>
            <p:ph type="title"/>
          </p:nvPr>
        </p:nvSpPr>
        <p:spPr>
          <a:xfrm>
            <a:off x="555438" y="644856"/>
            <a:ext cx="2657400" cy="21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Target Personas</a:t>
            </a:r>
            <a:endParaRPr/>
          </a:p>
        </p:txBody>
      </p:sp>
      <p:grpSp>
        <p:nvGrpSpPr>
          <p:cNvPr id="625" name="Google Shape;625;p54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626" name="Google Shape;626;p54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7" name="Google Shape;627;p54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8" name="Google Shape;628;p54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4" name="Google Shape;634;p54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39" name="Google Shape;639;p54"/>
          <p:cNvSpPr txBox="1"/>
          <p:nvPr/>
        </p:nvSpPr>
        <p:spPr>
          <a:xfrm>
            <a:off x="3631221" y="242829"/>
            <a:ext cx="3731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34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Age group of users</a:t>
            </a:r>
            <a:endParaRPr/>
          </a:p>
        </p:txBody>
      </p:sp>
      <p:pic>
        <p:nvPicPr>
          <p:cNvPr id="640" name="Google Shape;64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7887" y="545218"/>
            <a:ext cx="5187854" cy="204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1787" y="3081307"/>
            <a:ext cx="4648378" cy="204706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4"/>
          <p:cNvSpPr txBox="1"/>
          <p:nvPr/>
        </p:nvSpPr>
        <p:spPr>
          <a:xfrm>
            <a:off x="3631231" y="2640810"/>
            <a:ext cx="53106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Number of people who needs management of medical record</a:t>
            </a:r>
            <a:endParaRPr sz="1500"/>
          </a:p>
        </p:txBody>
      </p:sp>
      <p:grpSp>
        <p:nvGrpSpPr>
          <p:cNvPr id="643" name="Google Shape;643;p54"/>
          <p:cNvGrpSpPr/>
          <p:nvPr/>
        </p:nvGrpSpPr>
        <p:grpSpPr>
          <a:xfrm>
            <a:off x="3516570" y="1751736"/>
            <a:ext cx="637004" cy="637005"/>
            <a:chOff x="5829300" y="3162300"/>
            <a:chExt cx="532256" cy="532257"/>
          </a:xfrm>
        </p:grpSpPr>
        <p:sp>
          <p:nvSpPr>
            <p:cNvPr id="644" name="Google Shape;644;p54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5" name="Google Shape;645;p54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6" name="Google Shape;646;p54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7" name="Google Shape;647;p54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8" name="Google Shape;648;p54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49" name="Google Shape;649;p54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0" name="Google Shape;650;p54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1" name="Google Shape;651;p54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2" name="Google Shape;652;p54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3" name="Google Shape;653;p54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4" name="Google Shape;654;p54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5" name="Google Shape;655;p54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6" name="Google Shape;656;p54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55"/>
          <p:cNvGrpSpPr/>
          <p:nvPr/>
        </p:nvGrpSpPr>
        <p:grpSpPr>
          <a:xfrm>
            <a:off x="8249340" y="4490152"/>
            <a:ext cx="790828" cy="352257"/>
            <a:chOff x="9841624" y="4115729"/>
            <a:chExt cx="602169" cy="268223"/>
          </a:xfrm>
        </p:grpSpPr>
        <p:sp>
          <p:nvSpPr>
            <p:cNvPr id="662" name="Google Shape;662;p5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3" name="Google Shape;663;p5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4" name="Google Shape;664;p5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5" name="Google Shape;665;p5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6" name="Google Shape;666;p5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67" name="Google Shape;667;p55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8" name="Google Shape;668;p55"/>
          <p:cNvSpPr/>
          <p:nvPr/>
        </p:nvSpPr>
        <p:spPr>
          <a:xfrm>
            <a:off x="0" y="-393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9" name="Google Shape;669;p55"/>
          <p:cNvSpPr txBox="1">
            <a:spLocks noGrp="1"/>
          </p:cNvSpPr>
          <p:nvPr>
            <p:ph type="title"/>
          </p:nvPr>
        </p:nvSpPr>
        <p:spPr>
          <a:xfrm>
            <a:off x="507850" y="879095"/>
            <a:ext cx="36708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" sz="3200" b="1" cap="none"/>
              <a:t>USER PERSONAS</a:t>
            </a:r>
            <a:endParaRPr/>
          </a:p>
        </p:txBody>
      </p:sp>
      <p:grpSp>
        <p:nvGrpSpPr>
          <p:cNvPr id="670" name="Google Shape;670;p55"/>
          <p:cNvGrpSpPr/>
          <p:nvPr/>
        </p:nvGrpSpPr>
        <p:grpSpPr>
          <a:xfrm>
            <a:off x="4861179" y="504841"/>
            <a:ext cx="3625152" cy="4262593"/>
            <a:chOff x="1674895" y="1345036"/>
            <a:chExt cx="5428500" cy="4210800"/>
          </a:xfrm>
        </p:grpSpPr>
        <p:sp>
          <p:nvSpPr>
            <p:cNvPr id="671" name="Google Shape;671;p55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2" name="Google Shape;672;p55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73" name="Google Shape;673;p55"/>
          <p:cNvSpPr/>
          <p:nvPr/>
        </p:nvSpPr>
        <p:spPr>
          <a:xfrm>
            <a:off x="4762692" y="447617"/>
            <a:ext cx="3625500" cy="424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74" name="Google Shape;674;p55"/>
          <p:cNvGrpSpPr/>
          <p:nvPr/>
        </p:nvGrpSpPr>
        <p:grpSpPr>
          <a:xfrm>
            <a:off x="4097228" y="869572"/>
            <a:ext cx="790828" cy="352257"/>
            <a:chOff x="9841624" y="4115729"/>
            <a:chExt cx="602169" cy="268223"/>
          </a:xfrm>
        </p:grpSpPr>
        <p:sp>
          <p:nvSpPr>
            <p:cNvPr id="675" name="Google Shape;675;p5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6" name="Google Shape;676;p5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7" name="Google Shape;677;p55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8" name="Google Shape;678;p55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9" name="Google Shape;679;p55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680" name="Google Shape;680;p55"/>
          <p:cNvPicPr preferRelativeResize="0"/>
          <p:nvPr/>
        </p:nvPicPr>
        <p:blipFill rotWithShape="1">
          <a:blip r:embed="rId3">
            <a:alphaModFix/>
          </a:blip>
          <a:srcRect b="6542"/>
          <a:stretch/>
        </p:blipFill>
        <p:spPr>
          <a:xfrm>
            <a:off x="4790470" y="455476"/>
            <a:ext cx="3590312" cy="4183258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5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2" name="Google Shape;682;p55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3" name="Google Shape;683;p55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4" name="Google Shape;684;p55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5" name="Google Shape;685;p55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6" name="Google Shape;686;p55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7" name="Google Shape;687;p55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56"/>
          <p:cNvGrpSpPr/>
          <p:nvPr/>
        </p:nvGrpSpPr>
        <p:grpSpPr>
          <a:xfrm>
            <a:off x="8249340" y="4490152"/>
            <a:ext cx="790828" cy="352257"/>
            <a:chOff x="9841624" y="4115729"/>
            <a:chExt cx="602169" cy="268223"/>
          </a:xfrm>
        </p:grpSpPr>
        <p:sp>
          <p:nvSpPr>
            <p:cNvPr id="693" name="Google Shape;693;p5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4" name="Google Shape;694;p5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5" name="Google Shape;695;p5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97" name="Google Shape;697;p5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98" name="Google Shape;698;p56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9" name="Google Shape;699;p56"/>
          <p:cNvSpPr/>
          <p:nvPr/>
        </p:nvSpPr>
        <p:spPr>
          <a:xfrm>
            <a:off x="0" y="-393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00" name="Google Shape;700;p56"/>
          <p:cNvGrpSpPr/>
          <p:nvPr/>
        </p:nvGrpSpPr>
        <p:grpSpPr>
          <a:xfrm>
            <a:off x="4861179" y="504841"/>
            <a:ext cx="3625152" cy="4262593"/>
            <a:chOff x="1674895" y="1345036"/>
            <a:chExt cx="5428500" cy="4210800"/>
          </a:xfrm>
        </p:grpSpPr>
        <p:sp>
          <p:nvSpPr>
            <p:cNvPr id="701" name="Google Shape;701;p56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03" name="Google Shape;703;p56"/>
          <p:cNvSpPr/>
          <p:nvPr/>
        </p:nvSpPr>
        <p:spPr>
          <a:xfrm>
            <a:off x="4762692" y="447617"/>
            <a:ext cx="3625500" cy="424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04" name="Google Shape;704;p56"/>
          <p:cNvGrpSpPr/>
          <p:nvPr/>
        </p:nvGrpSpPr>
        <p:grpSpPr>
          <a:xfrm>
            <a:off x="4097228" y="869572"/>
            <a:ext cx="790828" cy="352257"/>
            <a:chOff x="9841624" y="4115729"/>
            <a:chExt cx="602169" cy="268223"/>
          </a:xfrm>
        </p:grpSpPr>
        <p:sp>
          <p:nvSpPr>
            <p:cNvPr id="705" name="Google Shape;705;p5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7" name="Google Shape;707;p5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8" name="Google Shape;708;p56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9" name="Google Shape;709;p56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10" name="Google Shape;710;p56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1" name="Google Shape;711;p56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12" name="Google Shape;71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700" y="504850"/>
            <a:ext cx="3670800" cy="41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6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4" name="Google Shape;714;p56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5" name="Google Shape;715;p56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6" name="Google Shape;716;p56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7" name="Google Shape;717;p56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8" name="Google Shape;718;p56"/>
          <p:cNvSpPr txBox="1">
            <a:spLocks noGrp="1"/>
          </p:cNvSpPr>
          <p:nvPr>
            <p:ph type="title"/>
          </p:nvPr>
        </p:nvSpPr>
        <p:spPr>
          <a:xfrm>
            <a:off x="507850" y="879095"/>
            <a:ext cx="3670800" cy="9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" sz="3200" b="1" cap="none"/>
              <a:t>USER PERSONAS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57"/>
          <p:cNvGrpSpPr/>
          <p:nvPr/>
        </p:nvGrpSpPr>
        <p:grpSpPr>
          <a:xfrm>
            <a:off x="8249340" y="4490152"/>
            <a:ext cx="790828" cy="352257"/>
            <a:chOff x="9841624" y="4115729"/>
            <a:chExt cx="602169" cy="268223"/>
          </a:xfrm>
        </p:grpSpPr>
        <p:sp>
          <p:nvSpPr>
            <p:cNvPr id="724" name="Google Shape;724;p5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5" name="Google Shape;725;p5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6" name="Google Shape;726;p5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7" name="Google Shape;727;p5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29" name="Google Shape;729;p57"/>
          <p:cNvSpPr/>
          <p:nvPr/>
        </p:nvSpPr>
        <p:spPr>
          <a:xfrm>
            <a:off x="240552" y="489670"/>
            <a:ext cx="239700" cy="239700"/>
          </a:xfrm>
          <a:prstGeom prst="ellipse">
            <a:avLst/>
          </a:prstGeom>
          <a:solidFill>
            <a:srgbClr val="CDF7E0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0" name="Google Shape;730;p57"/>
          <p:cNvSpPr/>
          <p:nvPr/>
        </p:nvSpPr>
        <p:spPr>
          <a:xfrm>
            <a:off x="0" y="-393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31" name="Google Shape;731;p57"/>
          <p:cNvGrpSpPr/>
          <p:nvPr/>
        </p:nvGrpSpPr>
        <p:grpSpPr>
          <a:xfrm>
            <a:off x="4861179" y="504841"/>
            <a:ext cx="3625152" cy="4262593"/>
            <a:chOff x="1674895" y="1345036"/>
            <a:chExt cx="5428500" cy="4210800"/>
          </a:xfrm>
        </p:grpSpPr>
        <p:sp>
          <p:nvSpPr>
            <p:cNvPr id="732" name="Google Shape;732;p57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3" name="Google Shape;733;p57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34" name="Google Shape;734;p57"/>
          <p:cNvSpPr/>
          <p:nvPr/>
        </p:nvSpPr>
        <p:spPr>
          <a:xfrm>
            <a:off x="4762692" y="447617"/>
            <a:ext cx="3625500" cy="424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35" name="Google Shape;735;p57"/>
          <p:cNvGrpSpPr/>
          <p:nvPr/>
        </p:nvGrpSpPr>
        <p:grpSpPr>
          <a:xfrm>
            <a:off x="4097228" y="869572"/>
            <a:ext cx="790828" cy="352257"/>
            <a:chOff x="9841624" y="4115729"/>
            <a:chExt cx="602169" cy="268223"/>
          </a:xfrm>
        </p:grpSpPr>
        <p:sp>
          <p:nvSpPr>
            <p:cNvPr id="736" name="Google Shape;736;p5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7" name="Google Shape;737;p5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8" name="Google Shape;738;p5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9" name="Google Shape;739;p5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0" name="Google Shape;740;p57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741" name="Google Shape;74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5267" y="1055215"/>
            <a:ext cx="3362435" cy="28537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7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3" name="Google Shape;743;p57"/>
          <p:cNvSpPr/>
          <p:nvPr/>
        </p:nvSpPr>
        <p:spPr>
          <a:xfrm>
            <a:off x="8118214" y="964959"/>
            <a:ext cx="667915" cy="66791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4" name="Google Shape;744;p57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5" name="Google Shape;745;p57"/>
          <p:cNvSpPr/>
          <p:nvPr/>
        </p:nvSpPr>
        <p:spPr>
          <a:xfrm>
            <a:off x="4598442" y="4062390"/>
            <a:ext cx="314400" cy="3144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46" name="Google Shape;746;p57"/>
          <p:cNvGrpSpPr/>
          <p:nvPr/>
        </p:nvGrpSpPr>
        <p:grpSpPr>
          <a:xfrm>
            <a:off x="589192" y="604259"/>
            <a:ext cx="2735964" cy="2394682"/>
            <a:chOff x="1674895" y="1345036"/>
            <a:chExt cx="5428500" cy="4210800"/>
          </a:xfrm>
        </p:grpSpPr>
        <p:sp>
          <p:nvSpPr>
            <p:cNvPr id="747" name="Google Shape;747;p57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8" name="Google Shape;748;p57"/>
            <p:cNvSpPr/>
            <p:nvPr/>
          </p:nvSpPr>
          <p:spPr>
            <a:xfrm>
              <a:off x="1674895" y="1345036"/>
              <a:ext cx="5428500" cy="42108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49" name="Google Shape;749;p57"/>
          <p:cNvSpPr/>
          <p:nvPr/>
        </p:nvSpPr>
        <p:spPr>
          <a:xfrm>
            <a:off x="521486" y="514354"/>
            <a:ext cx="2718600" cy="2394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Avenir"/>
                <a:ea typeface="Avenir"/>
                <a:cs typeface="Avenir"/>
                <a:sym typeface="Avenir"/>
              </a:rPr>
              <a:t>Technical Problem</a:t>
            </a:r>
            <a:endParaRPr sz="33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0" name="Google Shape;750;p57"/>
          <p:cNvSpPr/>
          <p:nvPr/>
        </p:nvSpPr>
        <p:spPr>
          <a:xfrm>
            <a:off x="1" y="1"/>
            <a:ext cx="1674419" cy="1771661"/>
          </a:xfrm>
          <a:custGeom>
            <a:avLst/>
            <a:gdLst/>
            <a:ahLst/>
            <a:cxnLst/>
            <a:rect l="l" t="t" r="r" b="b"/>
            <a:pathLst>
              <a:path w="3871489" h="4096327" extrusionOk="0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1" name="Google Shape;751;p57"/>
          <p:cNvSpPr/>
          <p:nvPr/>
        </p:nvSpPr>
        <p:spPr>
          <a:xfrm>
            <a:off x="0" y="219492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2" name="Google Shape;752;p57"/>
          <p:cNvSpPr/>
          <p:nvPr/>
        </p:nvSpPr>
        <p:spPr>
          <a:xfrm>
            <a:off x="0" y="549293"/>
            <a:ext cx="1396390" cy="208334"/>
          </a:xfrm>
          <a:custGeom>
            <a:avLst/>
            <a:gdLst/>
            <a:ahLst/>
            <a:cxnLst/>
            <a:rect l="l" t="t" r="r" b="b"/>
            <a:pathLst>
              <a:path w="1861854" h="277779" extrusionOk="0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8" name="Google Shape;758;p58"/>
          <p:cNvSpPr/>
          <p:nvPr/>
        </p:nvSpPr>
        <p:spPr>
          <a:xfrm>
            <a:off x="0" y="129778"/>
            <a:ext cx="877721" cy="205972"/>
          </a:xfrm>
          <a:custGeom>
            <a:avLst/>
            <a:gdLst/>
            <a:ahLst/>
            <a:cxnLst/>
            <a:rect l="l" t="t" r="r" b="b"/>
            <a:pathLst>
              <a:path w="1170294" h="274629" extrusionOk="0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9" name="Google Shape;759;p58"/>
          <p:cNvSpPr/>
          <p:nvPr/>
        </p:nvSpPr>
        <p:spPr>
          <a:xfrm>
            <a:off x="0" y="456052"/>
            <a:ext cx="877721" cy="205972"/>
          </a:xfrm>
          <a:custGeom>
            <a:avLst/>
            <a:gdLst/>
            <a:ahLst/>
            <a:cxnLst/>
            <a:rect l="l" t="t" r="r" b="b"/>
            <a:pathLst>
              <a:path w="1170294" h="274629" extrusionOk="0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0" name="Google Shape;760;p58"/>
          <p:cNvSpPr txBox="1">
            <a:spLocks noGrp="1"/>
          </p:cNvSpPr>
          <p:nvPr>
            <p:ph type="title"/>
          </p:nvPr>
        </p:nvSpPr>
        <p:spPr>
          <a:xfrm>
            <a:off x="998316" y="119504"/>
            <a:ext cx="73095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</a:pPr>
            <a:r>
              <a:rPr lang="en"/>
              <a:t>Existing Products vs Haley</a:t>
            </a:r>
            <a:endParaRPr/>
          </a:p>
        </p:txBody>
      </p:sp>
      <p:sp>
        <p:nvSpPr>
          <p:cNvPr id="761" name="Google Shape;761;p58"/>
          <p:cNvSpPr/>
          <p:nvPr/>
        </p:nvSpPr>
        <p:spPr>
          <a:xfrm>
            <a:off x="8692792" y="3564156"/>
            <a:ext cx="273900" cy="2739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762" name="Google Shape;762;p58"/>
          <p:cNvGraphicFramePr/>
          <p:nvPr/>
        </p:nvGraphicFramePr>
        <p:xfrm>
          <a:off x="628650" y="998827"/>
          <a:ext cx="7886700" cy="4012350"/>
        </p:xfrm>
        <a:graphic>
          <a:graphicData uri="http://schemas.openxmlformats.org/drawingml/2006/table">
            <a:tbl>
              <a:tblPr firstRow="1" bandRow="1">
                <a:noFill/>
                <a:tableStyleId>{A25F729D-E2C6-4E9D-B83B-C67FF1A81BBF}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1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 Functionalities</a:t>
                      </a:r>
                      <a:endParaRPr sz="7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ADA HEALTH</a:t>
                      </a:r>
                      <a:endParaRPr sz="7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WEB MD</a:t>
                      </a:r>
                      <a:endParaRPr sz="7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HEALTHLINE</a:t>
                      </a:r>
                      <a:endParaRPr sz="7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JustANSWER</a:t>
                      </a:r>
                      <a:endParaRPr sz="7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chemeClr val="lt1"/>
                          </a:solidFill>
                        </a:rPr>
                        <a:t>HALEY</a:t>
                      </a:r>
                      <a:endParaRPr sz="7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rgbClr val="404040"/>
                          </a:solidFill>
                        </a:rPr>
                        <a:t>Historical Symptom tracking</a:t>
                      </a:r>
                      <a:endParaRPr sz="700" b="1" u="none" strike="noStrike" cap="none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u="none" strike="noStrike" cap="none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b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u="none" strike="noStrike" cap="none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b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u="none" strike="noStrike" cap="none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b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u="none" strike="noStrike" cap="none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b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u="none" strike="noStrike" cap="none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b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none" strike="noStrike" cap="none">
                          <a:solidFill>
                            <a:srgbClr val="404040"/>
                          </a:solidFill>
                        </a:rPr>
                        <a:t>Symptom Diagnosis</a:t>
                      </a:r>
                      <a:endParaRPr sz="700" b="1" u="none" strike="noStrike" cap="none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04040"/>
                          </a:solidFill>
                        </a:rPr>
                        <a:t>Easy to use</a:t>
                      </a:r>
                      <a:endParaRPr sz="7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04040"/>
                          </a:solidFill>
                        </a:rPr>
                        <a:t>Web application</a:t>
                      </a:r>
                      <a:endParaRPr sz="7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04040"/>
                          </a:solidFill>
                        </a:rPr>
                        <a:t>Mobile application/ can be accessed on smartphones</a:t>
                      </a:r>
                      <a:endParaRPr sz="7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04040"/>
                          </a:solidFill>
                        </a:rPr>
                        <a:t>Home remedy recommendation</a:t>
                      </a:r>
                      <a:endParaRPr sz="7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6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04040"/>
                          </a:solidFill>
                        </a:rPr>
                        <a:t>Guest Login</a:t>
                      </a:r>
                      <a:endParaRPr sz="7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0" marB="0" anchor="ctr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68600" marR="68600" marT="34300" marB="34300">
                    <a:lnL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74E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63" name="Google Shape;7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725" y="13129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725" y="17701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725" y="23035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725" y="33703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125" y="33703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125" y="44371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125" y="28369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125" y="23035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125" y="17701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25" y="1770150"/>
            <a:ext cx="442075" cy="5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25" y="23035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25" y="28369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25" y="33703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25" y="44371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325" y="44371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325" y="39037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325" y="33703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325" y="28369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725" y="28369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725" y="23035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325" y="23035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325" y="17701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325" y="1312942"/>
            <a:ext cx="442075" cy="57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775" y="29179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775" y="39847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775" y="45181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175" y="39847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575" y="39847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8"/>
          <p:cNvPicPr preferRelativeResize="0"/>
          <p:nvPr/>
        </p:nvPicPr>
        <p:blipFill rotWithShape="1">
          <a:blip r:embed="rId4">
            <a:alphaModFix/>
          </a:blip>
          <a:srcRect t="-12764" r="-12764"/>
          <a:stretch/>
        </p:blipFill>
        <p:spPr>
          <a:xfrm>
            <a:off x="6289773" y="4441923"/>
            <a:ext cx="442075" cy="4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775" y="39847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775" y="34513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775" y="18511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9775" y="13939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375" y="1393925"/>
            <a:ext cx="392025" cy="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175" y="1393925"/>
            <a:ext cx="392025" cy="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unkyShapesVTI">
  <a:themeElements>
    <a:clrScheme name="Custom 15">
      <a:dk1>
        <a:srgbClr val="000000"/>
      </a:dk1>
      <a:lt1>
        <a:srgbClr val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unkyShapesVTI">
  <a:themeElements>
    <a:clrScheme name="Custom 15">
      <a:dk1>
        <a:srgbClr val="000000"/>
      </a:dk1>
      <a:lt1>
        <a:srgbClr val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unkyShapesVTI">
  <a:themeElements>
    <a:clrScheme name="Custom 15">
      <a:dk1>
        <a:srgbClr val="000000"/>
      </a:dk1>
      <a:lt1>
        <a:srgbClr val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1743</Words>
  <Application>Microsoft Office PowerPoint</Application>
  <PresentationFormat>On-screen Show (16:9)</PresentationFormat>
  <Paragraphs>316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Avenir</vt:lpstr>
      <vt:lpstr>Calibri</vt:lpstr>
      <vt:lpstr>Noto Sans Symbols</vt:lpstr>
      <vt:lpstr>Simple Light</vt:lpstr>
      <vt:lpstr>FunkyShapesVTI</vt:lpstr>
      <vt:lpstr>FunkyShapesVTI</vt:lpstr>
      <vt:lpstr>FunkyShapesVTI</vt:lpstr>
      <vt:lpstr>PowerPoint Presentation</vt:lpstr>
      <vt:lpstr>THE TEAM</vt:lpstr>
      <vt:lpstr>Healthcare is a social good</vt:lpstr>
      <vt:lpstr>Project Vision</vt:lpstr>
      <vt:lpstr>Target Personas</vt:lpstr>
      <vt:lpstr>USER PERSONAS</vt:lpstr>
      <vt:lpstr>USER PERSONAS</vt:lpstr>
      <vt:lpstr>PowerPoint Presentation</vt:lpstr>
      <vt:lpstr>Existing Products vs Haley</vt:lpstr>
      <vt:lpstr>PowerPoint Presentation</vt:lpstr>
      <vt:lpstr>Technical Solution</vt:lpstr>
      <vt:lpstr>Technical Solution</vt:lpstr>
      <vt:lpstr>Technology Stack </vt:lpstr>
      <vt:lpstr>Tools Used</vt:lpstr>
      <vt:lpstr>PowerPoint Presentation</vt:lpstr>
      <vt:lpstr>PowerPoint Presentation</vt:lpstr>
      <vt:lpstr>Data Collection</vt:lpstr>
      <vt:lpstr>Data Synthesizing</vt:lpstr>
      <vt:lpstr>Proposed Model</vt:lpstr>
      <vt:lpstr>Network Structure</vt:lpstr>
      <vt:lpstr>Technical Challenges</vt:lpstr>
      <vt:lpstr>PowerPoint Presentation</vt:lpstr>
      <vt:lpstr>PowerPoint Presentation</vt:lpstr>
      <vt:lpstr>Evaluation/ Testing</vt:lpstr>
      <vt:lpstr>Smoke Testing</vt:lpstr>
      <vt:lpstr>User Acceptance Testing</vt:lpstr>
      <vt:lpstr>User Evaluation (Initial Release)</vt:lpstr>
      <vt:lpstr>User Evaluation (Second Release)</vt:lpstr>
      <vt:lpstr>Data Analysis</vt:lpstr>
      <vt:lpstr>Data Analysis</vt:lpstr>
      <vt:lpstr>Questionnaire Results</vt:lpstr>
      <vt:lpstr>User Evaluation (Final Release)</vt:lpstr>
      <vt:lpstr>Second Release vs Final Release</vt:lpstr>
      <vt:lpstr>Project Management</vt:lpstr>
      <vt:lpstr>The System Review</vt:lpstr>
      <vt:lpstr>Analysis</vt:lpstr>
      <vt:lpstr>Limitations</vt:lpstr>
      <vt:lpstr>Success</vt:lpstr>
      <vt:lpstr>Conclusion A.K.A Learnings</vt:lpstr>
      <vt:lpstr>PowerPoint Presentation</vt:lpstr>
      <vt:lpstr>References</vt:lpstr>
      <vt:lpstr>References</vt:lpstr>
      <vt:lpstr>References</vt:lpstr>
      <vt:lpstr>Demo Link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Vaibhav gala</cp:lastModifiedBy>
  <cp:revision>5</cp:revision>
  <dcterms:modified xsi:type="dcterms:W3CDTF">2020-12-16T18:05:35Z</dcterms:modified>
</cp:coreProperties>
</file>